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7FB37AF3-A625-4DA2-83BD-23678A370C22}">
          <p14:sldIdLst>
            <p14:sldId id="273"/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14" y="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88339" y="456945"/>
            <a:ext cx="6767321" cy="6273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20-May-20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20-May-20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20-May-20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20-May-20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20-May-20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77617" y="592582"/>
            <a:ext cx="3027045" cy="345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4040" y="1494789"/>
            <a:ext cx="7936865" cy="2661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20-May-20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jp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54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2" Type="http://schemas.openxmlformats.org/officeDocument/2006/relationships/image" Target="../media/image4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5" Type="http://schemas.openxmlformats.org/officeDocument/2006/relationships/image" Target="../media/image46.jpg"/><Relationship Id="rId10" Type="http://schemas.openxmlformats.org/officeDocument/2006/relationships/image" Target="../media/image51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Relationship Id="rId14" Type="http://schemas.openxmlformats.org/officeDocument/2006/relationships/image" Target="../media/image5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3" Type="http://schemas.openxmlformats.org/officeDocument/2006/relationships/image" Target="../media/image13.png"/><Relationship Id="rId21" Type="http://schemas.openxmlformats.org/officeDocument/2006/relationships/image" Target="../media/image31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5" Type="http://schemas.openxmlformats.org/officeDocument/2006/relationships/image" Target="../media/image35.png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24" Type="http://schemas.openxmlformats.org/officeDocument/2006/relationships/image" Target="../media/image34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23" Type="http://schemas.openxmlformats.org/officeDocument/2006/relationships/image" Target="../media/image33.png"/><Relationship Id="rId10" Type="http://schemas.openxmlformats.org/officeDocument/2006/relationships/image" Target="../media/image20.png"/><Relationship Id="rId19" Type="http://schemas.openxmlformats.org/officeDocument/2006/relationships/image" Target="../media/image29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Relationship Id="rId22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083904" y="3200400"/>
            <a:ext cx="4663109" cy="76944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SAIKRISHNA UGGU</a:t>
            </a:r>
          </a:p>
          <a:p>
            <a:pPr algn="r">
              <a:defRPr/>
            </a:pPr>
            <a:r>
              <a:rPr lang="en-US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Lecturer in Chemistry</a:t>
            </a:r>
            <a:endParaRPr lang="en-US" sz="1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58009" y="4419600"/>
            <a:ext cx="4914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P. R. Govt. College (A)</a:t>
            </a:r>
          </a:p>
          <a:p>
            <a:pPr algn="ctr"/>
            <a:r>
              <a:rPr lang="en-US" sz="28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KAKINADA</a:t>
            </a:r>
            <a:endParaRPr lang="en-US" sz="2000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60992" y="1713131"/>
            <a:ext cx="43268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Complex compounds</a:t>
            </a:r>
          </a:p>
        </p:txBody>
      </p:sp>
    </p:spTree>
    <p:extLst>
      <p:ext uri="{BB962C8B-B14F-4D97-AF65-F5344CB8AC3E}">
        <p14:creationId xmlns:p14="http://schemas.microsoft.com/office/powerpoint/2010/main" val="200504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10839" y="540765"/>
            <a:ext cx="210566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80" dirty="0">
                <a:latin typeface="Times New Roman"/>
                <a:cs typeface="Times New Roman"/>
              </a:rPr>
              <a:t>Crystal</a:t>
            </a:r>
            <a:r>
              <a:rPr b="1" spc="-135" dirty="0">
                <a:latin typeface="Times New Roman"/>
                <a:cs typeface="Times New Roman"/>
              </a:rPr>
              <a:t> </a:t>
            </a:r>
            <a:r>
              <a:rPr b="1" spc="-40" dirty="0">
                <a:latin typeface="Times New Roman"/>
                <a:cs typeface="Times New Roman"/>
              </a:rPr>
              <a:t>FieldTheory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416" y="974439"/>
            <a:ext cx="7214870" cy="148209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471170" indent="-459105">
              <a:lnSpc>
                <a:spcPct val="100000"/>
              </a:lnSpc>
              <a:spcBef>
                <a:spcPts val="475"/>
              </a:spcBef>
              <a:buSzPct val="111111"/>
              <a:buFont typeface="Wingdings"/>
              <a:buChar char=""/>
              <a:tabLst>
                <a:tab pos="471170" algn="l"/>
                <a:tab pos="471805" algn="l"/>
              </a:tabLst>
            </a:pPr>
            <a:r>
              <a:rPr sz="1800" spc="-5" dirty="0">
                <a:latin typeface="Times New Roman"/>
                <a:cs typeface="Times New Roman"/>
              </a:rPr>
              <a:t>Focuses</a:t>
            </a:r>
            <a:r>
              <a:rPr sz="1800" spc="-15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on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the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effect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of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ligands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on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the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energies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of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the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orbitals</a:t>
            </a:r>
            <a:r>
              <a:rPr sz="1800" spc="-14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of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metals.</a:t>
            </a:r>
            <a:endParaRPr sz="1800">
              <a:latin typeface="Times New Roman"/>
              <a:cs typeface="Times New Roman"/>
            </a:endParaRPr>
          </a:p>
          <a:p>
            <a:pPr marL="471170" indent="-459105">
              <a:lnSpc>
                <a:spcPct val="100000"/>
              </a:lnSpc>
              <a:spcBef>
                <a:spcPts val="625"/>
              </a:spcBef>
              <a:buSzPct val="111111"/>
              <a:buFont typeface="Wingdings"/>
              <a:buChar char=""/>
              <a:tabLst>
                <a:tab pos="471170" algn="l"/>
                <a:tab pos="471805" algn="l"/>
              </a:tabLst>
            </a:pP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Assumptions</a:t>
            </a:r>
            <a:endParaRPr sz="1800">
              <a:latin typeface="Times New Roman"/>
              <a:cs typeface="Times New Roman"/>
            </a:endParaRPr>
          </a:p>
          <a:p>
            <a:pPr marL="919480" lvl="1" indent="-448945">
              <a:lnSpc>
                <a:spcPct val="100000"/>
              </a:lnSpc>
              <a:spcBef>
                <a:spcPts val="1320"/>
              </a:spcBef>
              <a:buAutoNum type="arabicPeriod"/>
              <a:tabLst>
                <a:tab pos="919480" algn="l"/>
                <a:tab pos="920115" algn="l"/>
              </a:tabLst>
            </a:pPr>
            <a:r>
              <a:rPr sz="1800" spc="-20" dirty="0">
                <a:latin typeface="Times New Roman"/>
                <a:cs typeface="Times New Roman"/>
              </a:rPr>
              <a:t>Ligands </a:t>
            </a:r>
            <a:r>
              <a:rPr sz="1800" dirty="0">
                <a:latin typeface="Times New Roman"/>
                <a:cs typeface="Times New Roman"/>
              </a:rPr>
              <a:t>are </a:t>
            </a:r>
            <a:r>
              <a:rPr sz="1800" spc="-35" dirty="0">
                <a:latin typeface="Times New Roman"/>
                <a:cs typeface="Times New Roman"/>
              </a:rPr>
              <a:t>negative </a:t>
            </a:r>
            <a:r>
              <a:rPr sz="1800" dirty="0">
                <a:latin typeface="Times New Roman"/>
                <a:cs typeface="Times New Roman"/>
              </a:rPr>
              <a:t>point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charges.</a:t>
            </a:r>
            <a:endParaRPr sz="1800">
              <a:latin typeface="Times New Roman"/>
              <a:cs typeface="Times New Roman"/>
            </a:endParaRPr>
          </a:p>
          <a:p>
            <a:pPr marL="919480" lvl="1" indent="-448945">
              <a:lnSpc>
                <a:spcPct val="100000"/>
              </a:lnSpc>
              <a:spcBef>
                <a:spcPts val="505"/>
              </a:spcBef>
              <a:buAutoNum type="arabicPeriod"/>
              <a:tabLst>
                <a:tab pos="919480" algn="l"/>
                <a:tab pos="920115" algn="l"/>
              </a:tabLst>
            </a:pPr>
            <a:r>
              <a:rPr sz="1800" dirty="0">
                <a:latin typeface="Times New Roman"/>
                <a:cs typeface="Times New Roman"/>
              </a:rPr>
              <a:t>Metal–ligand</a:t>
            </a:r>
            <a:r>
              <a:rPr sz="1800" spc="-1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bonding</a:t>
            </a:r>
            <a:r>
              <a:rPr sz="1800" spc="-24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is</a:t>
            </a:r>
            <a:r>
              <a:rPr sz="1800" spc="10" dirty="0">
                <a:latin typeface="Times New Roman"/>
                <a:cs typeface="Times New Roman"/>
              </a:rPr>
              <a:t> 100</a:t>
            </a:r>
            <a:r>
              <a:rPr sz="1800" spc="-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ionic: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41450" y="2446147"/>
            <a:ext cx="2418715" cy="533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89584" indent="-477520">
              <a:lnSpc>
                <a:spcPct val="100000"/>
              </a:lnSpc>
              <a:spcBef>
                <a:spcPts val="95"/>
              </a:spcBef>
              <a:buSzPct val="112500"/>
              <a:buFont typeface="Arial"/>
              <a:buChar char="•"/>
              <a:tabLst>
                <a:tab pos="489584" algn="l"/>
                <a:tab pos="490220" algn="l"/>
              </a:tabLst>
            </a:pPr>
            <a:r>
              <a:rPr sz="1600" spc="-20" dirty="0">
                <a:latin typeface="Times New Roman"/>
                <a:cs typeface="Times New Roman"/>
              </a:rPr>
              <a:t>strong-field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(low–spin):</a:t>
            </a:r>
            <a:endParaRPr sz="1600">
              <a:latin typeface="Times New Roman"/>
              <a:cs typeface="Times New Roman"/>
            </a:endParaRPr>
          </a:p>
          <a:p>
            <a:pPr marL="489584" indent="-477520">
              <a:lnSpc>
                <a:spcPct val="100000"/>
              </a:lnSpc>
              <a:spcBef>
                <a:spcPts val="120"/>
              </a:spcBef>
              <a:buSzPct val="112500"/>
              <a:buFont typeface="Arial"/>
              <a:buChar char="•"/>
              <a:tabLst>
                <a:tab pos="489584" algn="l"/>
                <a:tab pos="490220" algn="l"/>
              </a:tabLst>
            </a:pPr>
            <a:r>
              <a:rPr sz="1600" spc="-5" dirty="0">
                <a:latin typeface="Times New Roman"/>
                <a:cs typeface="Times New Roman"/>
              </a:rPr>
              <a:t>weak-field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(high–spin):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97477" y="2430297"/>
            <a:ext cx="215201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6200"/>
              </a:lnSpc>
              <a:spcBef>
                <a:spcPts val="100"/>
              </a:spcBef>
            </a:pPr>
            <a:r>
              <a:rPr sz="1600" spc="-25" dirty="0">
                <a:latin typeface="Times New Roman"/>
                <a:cs typeface="Times New Roman"/>
              </a:rPr>
              <a:t>large splitting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i="1" spc="-5" dirty="0">
                <a:latin typeface="Times New Roman"/>
                <a:cs typeface="Times New Roman"/>
              </a:rPr>
              <a:t>d </a:t>
            </a:r>
            <a:r>
              <a:rPr sz="1600" spc="-5" dirty="0">
                <a:latin typeface="Times New Roman"/>
                <a:cs typeface="Times New Roman"/>
              </a:rPr>
              <a:t>orbitals  </a:t>
            </a:r>
            <a:r>
              <a:rPr sz="1600" spc="-25" dirty="0">
                <a:latin typeface="Times New Roman"/>
                <a:cs typeface="Times New Roman"/>
              </a:rPr>
              <a:t>small splitting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i="1" spc="-5" dirty="0">
                <a:latin typeface="Times New Roman"/>
                <a:cs typeface="Times New Roman"/>
              </a:rPr>
              <a:t>d</a:t>
            </a:r>
            <a:r>
              <a:rPr sz="1600" i="1" spc="-1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orbitals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6816" y="3013075"/>
            <a:ext cx="7365365" cy="304673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3970" marR="184785">
              <a:lnSpc>
                <a:spcPts val="2060"/>
              </a:lnSpc>
              <a:spcBef>
                <a:spcPts val="250"/>
              </a:spcBef>
              <a:buSzPct val="88888"/>
              <a:buAutoNum type="arabicPeriod" startAt="3"/>
              <a:tabLst>
                <a:tab pos="245110" algn="l"/>
              </a:tabLst>
            </a:pPr>
            <a:r>
              <a:rPr sz="1800" spc="10" dirty="0">
                <a:latin typeface="Times New Roman"/>
                <a:cs typeface="Times New Roman"/>
              </a:rPr>
              <a:t>Crystal </a:t>
            </a:r>
            <a:r>
              <a:rPr sz="1800" spc="-15" dirty="0">
                <a:latin typeface="Times New Roman"/>
                <a:cs typeface="Times New Roman"/>
              </a:rPr>
              <a:t>field </a:t>
            </a:r>
            <a:r>
              <a:rPr sz="1800" spc="-5" dirty="0">
                <a:latin typeface="Times New Roman"/>
                <a:cs typeface="Times New Roman"/>
              </a:rPr>
              <a:t>theory </a:t>
            </a:r>
            <a:r>
              <a:rPr sz="1800" spc="-20" dirty="0">
                <a:latin typeface="Times New Roman"/>
                <a:cs typeface="Times New Roman"/>
              </a:rPr>
              <a:t>explains </a:t>
            </a:r>
            <a:r>
              <a:rPr sz="1800" dirty="0">
                <a:latin typeface="Times New Roman"/>
                <a:cs typeface="Times New Roman"/>
              </a:rPr>
              <a:t>the bonding in complex ions </a:t>
            </a:r>
            <a:r>
              <a:rPr sz="1800" spc="-5" dirty="0">
                <a:latin typeface="Times New Roman"/>
                <a:cs typeface="Times New Roman"/>
              </a:rPr>
              <a:t>purely in terms </a:t>
            </a:r>
            <a:r>
              <a:rPr sz="1800" dirty="0">
                <a:latin typeface="Times New Roman"/>
                <a:cs typeface="Times New Roman"/>
              </a:rPr>
              <a:t>of  electrostaticforces.</a:t>
            </a:r>
            <a:endParaRPr sz="1800">
              <a:latin typeface="Times New Roman"/>
              <a:cs typeface="Times New Roman"/>
            </a:endParaRPr>
          </a:p>
          <a:p>
            <a:pPr marL="232410" indent="-220345">
              <a:lnSpc>
                <a:spcPct val="100000"/>
              </a:lnSpc>
              <a:spcBef>
                <a:spcPts val="470"/>
              </a:spcBef>
              <a:buAutoNum type="arabicPeriod" startAt="3"/>
              <a:tabLst>
                <a:tab pos="233045" algn="l"/>
              </a:tabLst>
            </a:pPr>
            <a:r>
              <a:rPr sz="1800" dirty="0">
                <a:latin typeface="Times New Roman"/>
                <a:cs typeface="Times New Roman"/>
              </a:rPr>
              <a:t>Attraction</a:t>
            </a:r>
            <a:r>
              <a:rPr sz="1800" spc="-1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between</a:t>
            </a:r>
            <a:r>
              <a:rPr sz="1800" spc="-1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metal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ion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(atom)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ligands</a:t>
            </a:r>
            <a:endParaRPr sz="1800">
              <a:latin typeface="Times New Roman"/>
              <a:cs typeface="Times New Roman"/>
            </a:endParaRPr>
          </a:p>
          <a:p>
            <a:pPr marL="290195" indent="-276860">
              <a:lnSpc>
                <a:spcPts val="2120"/>
              </a:lnSpc>
              <a:spcBef>
                <a:spcPts val="505"/>
              </a:spcBef>
              <a:buAutoNum type="arabicPeriod" startAt="3"/>
              <a:tabLst>
                <a:tab pos="290830" algn="l"/>
              </a:tabLst>
            </a:pPr>
            <a:r>
              <a:rPr sz="1800" dirty="0">
                <a:latin typeface="Times New Roman"/>
                <a:cs typeface="Times New Roman"/>
              </a:rPr>
              <a:t>Repulsion </a:t>
            </a:r>
            <a:r>
              <a:rPr sz="1800" spc="-5" dirty="0">
                <a:latin typeface="Times New Roman"/>
                <a:cs typeface="Times New Roman"/>
              </a:rPr>
              <a:t>between the lone pairs </a:t>
            </a:r>
            <a:r>
              <a:rPr sz="1800" dirty="0">
                <a:latin typeface="Times New Roman"/>
                <a:cs typeface="Times New Roman"/>
              </a:rPr>
              <a:t>on </a:t>
            </a:r>
            <a:r>
              <a:rPr sz="1800" spc="-5" dirty="0">
                <a:latin typeface="Times New Roman"/>
                <a:cs typeface="Times New Roman"/>
              </a:rPr>
              <a:t>the </a:t>
            </a:r>
            <a:r>
              <a:rPr sz="1800" dirty="0">
                <a:latin typeface="Times New Roman"/>
                <a:cs typeface="Times New Roman"/>
              </a:rPr>
              <a:t>ligands </a:t>
            </a:r>
            <a:r>
              <a:rPr sz="1800" spc="-5" dirty="0">
                <a:latin typeface="Times New Roman"/>
                <a:cs typeface="Times New Roman"/>
              </a:rPr>
              <a:t>and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electrons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the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</a:t>
            </a:r>
            <a:endParaRPr sz="1800">
              <a:latin typeface="Times New Roman"/>
              <a:cs typeface="Times New Roman"/>
            </a:endParaRPr>
          </a:p>
          <a:p>
            <a:pPr marL="13970">
              <a:lnSpc>
                <a:spcPts val="2120"/>
              </a:lnSpc>
            </a:pPr>
            <a:r>
              <a:rPr sz="1800" dirty="0">
                <a:latin typeface="Times New Roman"/>
                <a:cs typeface="Times New Roman"/>
              </a:rPr>
              <a:t>orbitals of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themetal</a:t>
            </a:r>
            <a:endParaRPr sz="1800">
              <a:latin typeface="Times New Roman"/>
              <a:cs typeface="Times New Roman"/>
            </a:endParaRPr>
          </a:p>
          <a:p>
            <a:pPr marL="290195" indent="-278130">
              <a:lnSpc>
                <a:spcPct val="100000"/>
              </a:lnSpc>
              <a:spcBef>
                <a:spcPts val="505"/>
              </a:spcBef>
              <a:buAutoNum type="arabicPeriod" startAt="6"/>
              <a:tabLst>
                <a:tab pos="290830" algn="l"/>
              </a:tabLst>
            </a:pPr>
            <a:r>
              <a:rPr sz="1800" spc="5" dirty="0">
                <a:latin typeface="Times New Roman"/>
                <a:cs typeface="Times New Roman"/>
              </a:rPr>
              <a:t>In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absence</a:t>
            </a:r>
            <a:r>
              <a:rPr sz="1800" spc="-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ligands,</a:t>
            </a:r>
            <a:r>
              <a:rPr sz="1800" spc="-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 </a:t>
            </a:r>
            <a:r>
              <a:rPr sz="1800" i="1" dirty="0">
                <a:latin typeface="Times New Roman"/>
                <a:cs typeface="Times New Roman"/>
              </a:rPr>
              <a:t>d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orbitals</a:t>
            </a:r>
            <a:r>
              <a:rPr sz="1800" spc="-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are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degenerate</a:t>
            </a:r>
            <a:endParaRPr sz="1800">
              <a:latin typeface="Times New Roman"/>
              <a:cs typeface="Times New Roman"/>
            </a:endParaRPr>
          </a:p>
          <a:p>
            <a:pPr marL="13970" marR="767080">
              <a:lnSpc>
                <a:spcPts val="2080"/>
              </a:lnSpc>
              <a:spcBef>
                <a:spcPts val="640"/>
              </a:spcBef>
              <a:buAutoNum type="arabicPeriod" startAt="6"/>
              <a:tabLst>
                <a:tab pos="290830" algn="l"/>
              </a:tabLst>
            </a:pPr>
            <a:r>
              <a:rPr sz="1800" spc="5" dirty="0">
                <a:latin typeface="Times New Roman"/>
                <a:cs typeface="Times New Roman"/>
              </a:rPr>
              <a:t>In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presence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ligands, electrons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i="1" dirty="0">
                <a:latin typeface="Times New Roman"/>
                <a:cs typeface="Times New Roman"/>
              </a:rPr>
              <a:t>d </a:t>
            </a:r>
            <a:r>
              <a:rPr sz="1800" spc="-5" dirty="0">
                <a:latin typeface="Times New Roman"/>
                <a:cs typeface="Times New Roman"/>
              </a:rPr>
              <a:t>orbitals </a:t>
            </a:r>
            <a:r>
              <a:rPr sz="1800" spc="-15" dirty="0">
                <a:latin typeface="Times New Roman"/>
                <a:cs typeface="Times New Roman"/>
              </a:rPr>
              <a:t>experience different  </a:t>
            </a:r>
            <a:r>
              <a:rPr sz="1800" dirty="0">
                <a:latin typeface="Times New Roman"/>
                <a:cs typeface="Times New Roman"/>
              </a:rPr>
              <a:t>levels of </a:t>
            </a:r>
            <a:r>
              <a:rPr sz="1800" spc="-5" dirty="0">
                <a:latin typeface="Times New Roman"/>
                <a:cs typeface="Times New Roman"/>
              </a:rPr>
              <a:t>repulsion </a:t>
            </a:r>
            <a:r>
              <a:rPr sz="1800" spc="-10" dirty="0">
                <a:latin typeface="Times New Roman"/>
                <a:cs typeface="Times New Roman"/>
              </a:rPr>
              <a:t>for </a:t>
            </a:r>
            <a:r>
              <a:rPr sz="1800" spc="-5" dirty="0">
                <a:latin typeface="Times New Roman"/>
                <a:cs typeface="Times New Roman"/>
              </a:rPr>
              <a:t>the </a:t>
            </a:r>
            <a:r>
              <a:rPr sz="1800" dirty="0">
                <a:latin typeface="Times New Roman"/>
                <a:cs typeface="Times New Roman"/>
              </a:rPr>
              <a:t>ligand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15" dirty="0">
                <a:latin typeface="Times New Roman"/>
                <a:cs typeface="Times New Roman"/>
              </a:rPr>
              <a:t>lonepairs</a:t>
            </a:r>
            <a:endParaRPr sz="1800">
              <a:latin typeface="Times New Roman"/>
              <a:cs typeface="Times New Roman"/>
            </a:endParaRPr>
          </a:p>
          <a:p>
            <a:pPr marL="13970" marR="5080">
              <a:lnSpc>
                <a:spcPts val="2080"/>
              </a:lnSpc>
              <a:spcBef>
                <a:spcPts val="580"/>
              </a:spcBef>
              <a:buAutoNum type="arabicPeriod" startAt="6"/>
              <a:tabLst>
                <a:tab pos="281305" algn="l"/>
              </a:tabLst>
            </a:pPr>
            <a:r>
              <a:rPr sz="1800" spc="-5" dirty="0">
                <a:latin typeface="Times New Roman"/>
                <a:cs typeface="Times New Roman"/>
              </a:rPr>
              <a:t>As </a:t>
            </a:r>
            <a:r>
              <a:rPr sz="1800" dirty="0">
                <a:latin typeface="Times New Roman"/>
                <a:cs typeface="Times New Roman"/>
              </a:rPr>
              <a:t>a result </a:t>
            </a:r>
            <a:r>
              <a:rPr sz="1800" spc="-5" dirty="0">
                <a:latin typeface="Times New Roman"/>
                <a:cs typeface="Times New Roman"/>
              </a:rPr>
              <a:t>(Depending </a:t>
            </a:r>
            <a:r>
              <a:rPr sz="1800" dirty="0">
                <a:latin typeface="Times New Roman"/>
                <a:cs typeface="Times New Roman"/>
              </a:rPr>
              <a:t>on the </a:t>
            </a:r>
            <a:r>
              <a:rPr sz="1800" spc="-5" dirty="0">
                <a:latin typeface="Times New Roman"/>
                <a:cs typeface="Times New Roman"/>
              </a:rPr>
              <a:t>geometry) some </a:t>
            </a:r>
            <a:r>
              <a:rPr sz="1800" i="1" dirty="0">
                <a:latin typeface="Times New Roman"/>
                <a:cs typeface="Times New Roman"/>
              </a:rPr>
              <a:t>d </a:t>
            </a:r>
            <a:r>
              <a:rPr sz="1800" dirty="0">
                <a:latin typeface="Times New Roman"/>
                <a:cs typeface="Times New Roman"/>
              </a:rPr>
              <a:t>orbitals attain </a:t>
            </a:r>
            <a:r>
              <a:rPr sz="1800" spc="-5" dirty="0">
                <a:latin typeface="Times New Roman"/>
                <a:cs typeface="Times New Roman"/>
              </a:rPr>
              <a:t>higher energy 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others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lowerenergy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08630" y="4407789"/>
            <a:ext cx="1659255" cy="473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210"/>
              </a:lnSpc>
              <a:spcBef>
                <a:spcPts val="100"/>
              </a:spcBef>
              <a:tabLst>
                <a:tab pos="338455" algn="l"/>
                <a:tab pos="771525" algn="l"/>
              </a:tabLst>
            </a:pPr>
            <a:r>
              <a:rPr sz="2000" i="1" dirty="0">
                <a:latin typeface="Times New Roman"/>
                <a:cs typeface="Times New Roman"/>
              </a:rPr>
              <a:t>d	</a:t>
            </a:r>
            <a:r>
              <a:rPr sz="2000" spc="65" dirty="0">
                <a:latin typeface="Times New Roman"/>
                <a:cs typeface="Times New Roman"/>
              </a:rPr>
              <a:t>,</a:t>
            </a:r>
            <a:r>
              <a:rPr sz="2000" i="1" spc="65" dirty="0">
                <a:latin typeface="Times New Roman"/>
                <a:cs typeface="Times New Roman"/>
              </a:rPr>
              <a:t>d	</a:t>
            </a:r>
            <a:r>
              <a:rPr sz="2000" spc="15" dirty="0">
                <a:latin typeface="Times New Roman"/>
                <a:cs typeface="Times New Roman"/>
              </a:rPr>
              <a:t>,and</a:t>
            </a:r>
            <a:r>
              <a:rPr sz="2000" spc="-28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d</a:t>
            </a:r>
            <a:endParaRPr sz="2000">
              <a:latin typeface="Times New Roman"/>
              <a:cs typeface="Times New Roman"/>
            </a:endParaRPr>
          </a:p>
          <a:p>
            <a:pPr marL="173990">
              <a:lnSpc>
                <a:spcPts val="1310"/>
              </a:lnSpc>
              <a:tabLst>
                <a:tab pos="606425" algn="l"/>
                <a:tab pos="1499870" algn="l"/>
              </a:tabLst>
            </a:pPr>
            <a:r>
              <a:rPr sz="1250" i="1" spc="5" dirty="0">
                <a:latin typeface="Arial"/>
                <a:cs typeface="Arial"/>
              </a:rPr>
              <a:t>x</a:t>
            </a:r>
            <a:r>
              <a:rPr sz="1250" i="1" spc="-5" dirty="0">
                <a:latin typeface="Arial"/>
                <a:cs typeface="Arial"/>
              </a:rPr>
              <a:t>z</a:t>
            </a:r>
            <a:r>
              <a:rPr sz="1250" i="1" dirty="0">
                <a:latin typeface="Arial"/>
                <a:cs typeface="Arial"/>
              </a:rPr>
              <a:t>	</a:t>
            </a:r>
            <a:r>
              <a:rPr sz="1250" i="1" spc="5" dirty="0">
                <a:latin typeface="Arial"/>
                <a:cs typeface="Arial"/>
              </a:rPr>
              <a:t>y</a:t>
            </a:r>
            <a:r>
              <a:rPr sz="1250" i="1" spc="-5" dirty="0">
                <a:latin typeface="Arial"/>
                <a:cs typeface="Arial"/>
              </a:rPr>
              <a:t>z</a:t>
            </a:r>
            <a:r>
              <a:rPr sz="1250" i="1" dirty="0">
                <a:latin typeface="Arial"/>
                <a:cs typeface="Arial"/>
              </a:rPr>
              <a:t>	</a:t>
            </a:r>
            <a:r>
              <a:rPr sz="1250" i="1" spc="-55" dirty="0">
                <a:latin typeface="Arial"/>
                <a:cs typeface="Arial"/>
              </a:rPr>
              <a:t>xy</a:t>
            </a:r>
            <a:endParaRPr sz="12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0616" y="1072641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21460" y="1325626"/>
            <a:ext cx="8191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i="1" spc="10" dirty="0">
                <a:latin typeface="Times New Roman"/>
                <a:cs typeface="Times New Roman"/>
              </a:rPr>
              <a:t>z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84300" y="1135126"/>
            <a:ext cx="2609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000" i="1" spc="44" baseline="2777" dirty="0">
                <a:latin typeface="Times New Roman"/>
                <a:cs typeface="Times New Roman"/>
              </a:rPr>
              <a:t>d</a:t>
            </a:r>
            <a:r>
              <a:rPr sz="3000" i="1" spc="-127" baseline="2777" dirty="0">
                <a:latin typeface="Times New Roman"/>
                <a:cs typeface="Times New Roman"/>
              </a:rPr>
              <a:t> </a:t>
            </a:r>
            <a:r>
              <a:rPr sz="600" spc="15" dirty="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18589" y="1179321"/>
            <a:ext cx="5695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25" dirty="0">
                <a:latin typeface="Times New Roman"/>
                <a:cs typeface="Times New Roman"/>
              </a:rPr>
              <a:t>and</a:t>
            </a:r>
            <a:r>
              <a:rPr sz="2000" spc="-290" dirty="0">
                <a:latin typeface="Times New Roman"/>
                <a:cs typeface="Times New Roman"/>
              </a:rPr>
              <a:t> </a:t>
            </a:r>
            <a:r>
              <a:rPr sz="2000" i="1" spc="30" dirty="0">
                <a:latin typeface="Times New Roman"/>
                <a:cs typeface="Times New Roman"/>
              </a:rPr>
              <a:t>d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130805" y="1397761"/>
            <a:ext cx="225551" cy="155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952498" y="1313433"/>
            <a:ext cx="45656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301625" algn="l"/>
              </a:tabLst>
            </a:pPr>
            <a:r>
              <a:rPr sz="1650" i="1" spc="89" baseline="-30303" dirty="0">
                <a:latin typeface="Times New Roman"/>
                <a:cs typeface="Times New Roman"/>
              </a:rPr>
              <a:t>x</a:t>
            </a:r>
            <a:r>
              <a:rPr sz="600" spc="60" dirty="0">
                <a:latin typeface="Times New Roman"/>
                <a:cs typeface="Times New Roman"/>
              </a:rPr>
              <a:t>2	</a:t>
            </a:r>
            <a:r>
              <a:rPr sz="1650" i="1" spc="89" baseline="-30303" dirty="0">
                <a:latin typeface="Times New Roman"/>
                <a:cs typeface="Times New Roman"/>
              </a:rPr>
              <a:t>y</a:t>
            </a:r>
            <a:r>
              <a:rPr sz="600" spc="60" dirty="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78379" y="1074165"/>
            <a:ext cx="44907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10" dirty="0">
                <a:latin typeface="Times New Roman"/>
                <a:cs typeface="Times New Roman"/>
              </a:rPr>
              <a:t>orbitalshavemaximumelectrondensityalong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508000" marR="1868805">
              <a:lnSpc>
                <a:spcPct val="103000"/>
              </a:lnSpc>
              <a:spcBef>
                <a:spcPts val="30"/>
              </a:spcBef>
            </a:pPr>
            <a:r>
              <a:rPr spc="10" dirty="0"/>
              <a:t>theaxisandpoint-chargeligandsalsoapproachingcentral  </a:t>
            </a:r>
            <a:r>
              <a:rPr spc="25" dirty="0"/>
              <a:t>metalion </a:t>
            </a:r>
            <a:r>
              <a:rPr spc="-10" dirty="0"/>
              <a:t>in same </a:t>
            </a:r>
            <a:r>
              <a:rPr dirty="0"/>
              <a:t>direction</a:t>
            </a:r>
            <a:r>
              <a:rPr spc="-25" dirty="0"/>
              <a:t> </a:t>
            </a:r>
            <a:r>
              <a:rPr dirty="0"/>
              <a:t>–</a:t>
            </a:r>
          </a:p>
          <a:p>
            <a:pPr marL="508000" marR="1807845" indent="-457834">
              <a:lnSpc>
                <a:spcPct val="100000"/>
              </a:lnSpc>
              <a:spcBef>
                <a:spcPts val="975"/>
              </a:spcBef>
              <a:buClr>
                <a:srgbClr val="0000FF"/>
              </a:buClr>
              <a:buSzPct val="120000"/>
              <a:buFont typeface="Arial"/>
              <a:buChar char="•"/>
              <a:tabLst>
                <a:tab pos="508000" algn="l"/>
                <a:tab pos="508634" algn="l"/>
              </a:tabLst>
            </a:pPr>
            <a:r>
              <a:rPr spc="5" dirty="0"/>
              <a:t>Hence,thesed-orbitalsexperiencestrongerrepulsionsand  </a:t>
            </a:r>
            <a:r>
              <a:rPr dirty="0"/>
              <a:t>increase</a:t>
            </a:r>
            <a:r>
              <a:rPr spc="-5" dirty="0"/>
              <a:t> </a:t>
            </a:r>
            <a:r>
              <a:rPr spc="15" dirty="0"/>
              <a:t>inenergy</a:t>
            </a:r>
          </a:p>
          <a:p>
            <a:pPr>
              <a:lnSpc>
                <a:spcPct val="100000"/>
              </a:lnSpc>
              <a:buClr>
                <a:srgbClr val="0000FF"/>
              </a:buClr>
              <a:buFont typeface="Arial"/>
              <a:buChar char="•"/>
            </a:pPr>
            <a:endParaRPr sz="2150"/>
          </a:p>
          <a:p>
            <a:pPr marL="499109" indent="-448945">
              <a:lnSpc>
                <a:spcPct val="100000"/>
              </a:lnSpc>
              <a:buClr>
                <a:srgbClr val="0000FF"/>
              </a:buClr>
              <a:buSzPct val="120000"/>
              <a:buFont typeface="Arial"/>
              <a:buChar char="•"/>
              <a:tabLst>
                <a:tab pos="498475" algn="l"/>
                <a:tab pos="499745" algn="l"/>
                <a:tab pos="2492375" algn="l"/>
              </a:tabLst>
            </a:pPr>
            <a:r>
              <a:rPr i="1" spc="75" dirty="0">
                <a:latin typeface="Times New Roman"/>
                <a:cs typeface="Times New Roman"/>
              </a:rPr>
              <a:t>d</a:t>
            </a:r>
            <a:r>
              <a:rPr sz="1650" i="1" spc="112" baseline="-27777" dirty="0">
                <a:latin typeface="Times New Roman"/>
                <a:cs typeface="Times New Roman"/>
              </a:rPr>
              <a:t>xz</a:t>
            </a:r>
            <a:r>
              <a:rPr sz="2000" spc="75" dirty="0"/>
              <a:t>,</a:t>
            </a:r>
            <a:r>
              <a:rPr sz="2000" i="1" spc="75" dirty="0">
                <a:latin typeface="Times New Roman"/>
                <a:cs typeface="Times New Roman"/>
              </a:rPr>
              <a:t>d</a:t>
            </a:r>
            <a:r>
              <a:rPr sz="1650" i="1" spc="112" baseline="-27777" dirty="0">
                <a:latin typeface="Times New Roman"/>
                <a:cs typeface="Times New Roman"/>
              </a:rPr>
              <a:t>yz</a:t>
            </a:r>
            <a:r>
              <a:rPr sz="2000" spc="75" dirty="0"/>
              <a:t>,and</a:t>
            </a:r>
            <a:r>
              <a:rPr sz="2000" spc="-320" dirty="0"/>
              <a:t> </a:t>
            </a:r>
            <a:r>
              <a:rPr sz="2000" i="1" spc="35" dirty="0">
                <a:latin typeface="Times New Roman"/>
                <a:cs typeface="Times New Roman"/>
              </a:rPr>
              <a:t>d</a:t>
            </a:r>
            <a:r>
              <a:rPr sz="1650" i="1" spc="52" baseline="-27777" dirty="0">
                <a:latin typeface="Times New Roman"/>
                <a:cs typeface="Times New Roman"/>
              </a:rPr>
              <a:t>xy	</a:t>
            </a:r>
            <a:r>
              <a:rPr sz="3000" spc="37" baseline="1388" dirty="0"/>
              <a:t>orbitalslobesarein</a:t>
            </a:r>
            <a:r>
              <a:rPr sz="3000" spc="-44" baseline="1388" dirty="0"/>
              <a:t> </a:t>
            </a:r>
            <a:r>
              <a:rPr sz="3000" spc="30" baseline="1388" dirty="0"/>
              <a:t>betweentheaxisesand</a:t>
            </a:r>
            <a:endParaRPr sz="3000" baseline="1388">
              <a:latin typeface="Times New Roman"/>
              <a:cs typeface="Times New Roman"/>
            </a:endParaRPr>
          </a:p>
          <a:p>
            <a:pPr marL="508000" marR="55880">
              <a:lnSpc>
                <a:spcPct val="101099"/>
              </a:lnSpc>
              <a:spcBef>
                <a:spcPts val="380"/>
              </a:spcBef>
            </a:pPr>
            <a:r>
              <a:rPr spc="-25" dirty="0"/>
              <a:t>pointchargeligandsare</a:t>
            </a:r>
            <a:r>
              <a:rPr spc="-210" dirty="0"/>
              <a:t> </a:t>
            </a:r>
            <a:r>
              <a:rPr spc="-50" dirty="0"/>
              <a:t>approaching</a:t>
            </a:r>
            <a:r>
              <a:rPr spc="-250" dirty="0"/>
              <a:t> </a:t>
            </a:r>
            <a:r>
              <a:rPr spc="-20" dirty="0"/>
              <a:t>centralmetalion</a:t>
            </a:r>
            <a:r>
              <a:rPr spc="-240" dirty="0"/>
              <a:t> </a:t>
            </a:r>
            <a:r>
              <a:rPr spc="-50" dirty="0"/>
              <a:t>in</a:t>
            </a:r>
            <a:r>
              <a:rPr spc="-35" dirty="0"/>
              <a:t> </a:t>
            </a:r>
            <a:r>
              <a:rPr dirty="0"/>
              <a:t>samedialongtheaxis-  Theseorbitalsexperienceless</a:t>
            </a:r>
            <a:r>
              <a:rPr spc="-5" dirty="0"/>
              <a:t> </a:t>
            </a:r>
            <a:r>
              <a:rPr dirty="0"/>
              <a:t>repulsions</a:t>
            </a:r>
            <a:r>
              <a:rPr spc="-245" dirty="0"/>
              <a:t> </a:t>
            </a:r>
            <a:r>
              <a:rPr spc="-5" dirty="0"/>
              <a:t>and</a:t>
            </a:r>
            <a:r>
              <a:rPr spc="-204" dirty="0"/>
              <a:t> </a:t>
            </a:r>
            <a:r>
              <a:rPr dirty="0"/>
              <a:t>decrease</a:t>
            </a:r>
            <a:r>
              <a:rPr spc="-260" dirty="0"/>
              <a:t> </a:t>
            </a:r>
            <a:r>
              <a:rPr spc="-15" dirty="0"/>
              <a:t>in</a:t>
            </a:r>
            <a:r>
              <a:rPr spc="-210" dirty="0"/>
              <a:t> </a:t>
            </a:r>
            <a:r>
              <a:rPr spc="-5" dirty="0"/>
              <a:t>energy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069644" y="4644009"/>
            <a:ext cx="119951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spc="15" dirty="0">
                <a:latin typeface="Times New Roman"/>
                <a:cs typeface="Times New Roman"/>
              </a:rPr>
              <a:t>h</a:t>
            </a:r>
            <a:r>
              <a:rPr sz="2000" spc="9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orbit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ls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69333" y="4644009"/>
            <a:ext cx="262636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latin typeface="Times New Roman"/>
                <a:cs typeface="Times New Roman"/>
              </a:rPr>
              <a:t>are</a:t>
            </a:r>
            <a:r>
              <a:rPr sz="2000" spc="-17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at</a:t>
            </a:r>
            <a:r>
              <a:rPr sz="2000" spc="-2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lower</a:t>
            </a:r>
            <a:r>
              <a:rPr sz="2000" spc="-2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energy</a:t>
            </a:r>
            <a:r>
              <a:rPr sz="2000" spc="-24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in</a:t>
            </a:r>
            <a:r>
              <a:rPr sz="2000" spc="-2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9644" y="4944236"/>
            <a:ext cx="297561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0" dirty="0">
                <a:latin typeface="Times New Roman"/>
                <a:cs typeface="Times New Roman"/>
              </a:rPr>
              <a:t>octahedral</a:t>
            </a:r>
            <a:r>
              <a:rPr sz="2000" spc="-245" dirty="0">
                <a:latin typeface="Times New Roman"/>
                <a:cs typeface="Times New Roman"/>
              </a:rPr>
              <a:t> </a:t>
            </a:r>
            <a:r>
              <a:rPr sz="2000" spc="-40" dirty="0">
                <a:latin typeface="Times New Roman"/>
                <a:cs typeface="Times New Roman"/>
              </a:rPr>
              <a:t>complexthan</a:t>
            </a:r>
            <a:r>
              <a:rPr sz="2000" spc="-215" dirty="0">
                <a:latin typeface="Times New Roman"/>
                <a:cs typeface="Times New Roman"/>
              </a:rPr>
              <a:t> </a:t>
            </a:r>
            <a:r>
              <a:rPr sz="2000" spc="-60" dirty="0">
                <a:latin typeface="Times New Roman"/>
                <a:cs typeface="Times New Roman"/>
              </a:rPr>
              <a:t>are</a:t>
            </a:r>
            <a:r>
              <a:rPr sz="2000" spc="-235" dirty="0">
                <a:latin typeface="Times New Roman"/>
                <a:cs typeface="Times New Roman"/>
              </a:rPr>
              <a:t> </a:t>
            </a:r>
            <a:r>
              <a:rPr sz="2000" spc="-50" dirty="0">
                <a:latin typeface="Times New Roman"/>
                <a:cs typeface="Times New Roman"/>
              </a:rPr>
              <a:t>the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437121" y="5213350"/>
            <a:ext cx="201168" cy="1402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366384" y="5014341"/>
            <a:ext cx="13379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ts val="1530"/>
              </a:lnSpc>
              <a:spcBef>
                <a:spcPts val="100"/>
              </a:spcBef>
              <a:tabLst>
                <a:tab pos="451484" algn="l"/>
              </a:tabLst>
            </a:pPr>
            <a:r>
              <a:rPr sz="1800" i="1" dirty="0">
                <a:latin typeface="Times New Roman"/>
                <a:cs typeface="Times New Roman"/>
              </a:rPr>
              <a:t>d	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-2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</a:t>
            </a:r>
            <a:endParaRPr sz="1800">
              <a:latin typeface="Times New Roman"/>
              <a:cs typeface="Times New Roman"/>
            </a:endParaRPr>
          </a:p>
          <a:p>
            <a:pPr marL="175260">
              <a:lnSpc>
                <a:spcPts val="570"/>
              </a:lnSpc>
              <a:tabLst>
                <a:tab pos="942340" algn="l"/>
                <a:tab pos="1181735" algn="l"/>
              </a:tabLst>
            </a:pPr>
            <a:r>
              <a:rPr sz="1500" i="1" spc="37" baseline="-30555" dirty="0">
                <a:latin typeface="Times New Roman"/>
                <a:cs typeface="Times New Roman"/>
              </a:rPr>
              <a:t>z</a:t>
            </a:r>
            <a:r>
              <a:rPr sz="550" spc="25" dirty="0">
                <a:latin typeface="Times New Roman"/>
                <a:cs typeface="Times New Roman"/>
              </a:rPr>
              <a:t>2	</a:t>
            </a:r>
            <a:r>
              <a:rPr sz="1500" i="1" spc="15" baseline="-30555" dirty="0">
                <a:latin typeface="Times New Roman"/>
                <a:cs typeface="Times New Roman"/>
              </a:rPr>
              <a:t>x</a:t>
            </a:r>
            <a:r>
              <a:rPr sz="1500" i="1" spc="-232" baseline="-30555" dirty="0">
                <a:latin typeface="Times New Roman"/>
                <a:cs typeface="Times New Roman"/>
              </a:rPr>
              <a:t> </a:t>
            </a:r>
            <a:r>
              <a:rPr sz="550" dirty="0">
                <a:latin typeface="Times New Roman"/>
                <a:cs typeface="Times New Roman"/>
              </a:rPr>
              <a:t>2	</a:t>
            </a:r>
            <a:r>
              <a:rPr sz="1500" i="1" spc="15" baseline="-30555" dirty="0">
                <a:latin typeface="Times New Roman"/>
                <a:cs typeface="Times New Roman"/>
              </a:rPr>
              <a:t>y</a:t>
            </a:r>
            <a:r>
              <a:rPr sz="1500" i="1" spc="-262" baseline="-30555" dirty="0">
                <a:latin typeface="Times New Roman"/>
                <a:cs typeface="Times New Roman"/>
              </a:rPr>
              <a:t> </a:t>
            </a:r>
            <a:r>
              <a:rPr sz="550" dirty="0">
                <a:latin typeface="Times New Roman"/>
                <a:cs typeface="Times New Roman"/>
              </a:rPr>
              <a:t>2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21830" y="4944236"/>
            <a:ext cx="7880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orbit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ls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781175" y="511175"/>
            <a:ext cx="4924425" cy="495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1758442" y="354838"/>
            <a:ext cx="4928870" cy="6273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950" b="1" spc="-5" dirty="0">
                <a:latin typeface="Times New Roman"/>
                <a:cs typeface="Times New Roman"/>
              </a:rPr>
              <a:t>Octahedral</a:t>
            </a:r>
            <a:r>
              <a:rPr sz="3950" b="1" spc="295" dirty="0">
                <a:latin typeface="Times New Roman"/>
                <a:cs typeface="Times New Roman"/>
              </a:rPr>
              <a:t> </a:t>
            </a:r>
            <a:r>
              <a:rPr sz="3950" b="1" spc="-30" dirty="0">
                <a:latin typeface="Times New Roman"/>
                <a:cs typeface="Times New Roman"/>
              </a:rPr>
              <a:t>Complexes</a:t>
            </a:r>
            <a:endParaRPr sz="39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12140" y="4581525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2308" y="5964123"/>
            <a:ext cx="82308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10" dirty="0">
                <a:latin typeface="Times New Roman"/>
                <a:cs typeface="Times New Roman"/>
              </a:rPr>
              <a:t>The</a:t>
            </a:r>
            <a:r>
              <a:rPr sz="1800" b="1" spc="-225" dirty="0">
                <a:latin typeface="Times New Roman"/>
                <a:cs typeface="Times New Roman"/>
              </a:rPr>
              <a:t> </a:t>
            </a:r>
            <a:r>
              <a:rPr sz="1800" b="1" spc="-85" dirty="0">
                <a:latin typeface="Times New Roman"/>
                <a:cs typeface="Times New Roman"/>
              </a:rPr>
              <a:t>ligands</a:t>
            </a:r>
            <a:r>
              <a:rPr sz="1800" b="1" spc="-245" dirty="0">
                <a:latin typeface="Times New Roman"/>
                <a:cs typeface="Times New Roman"/>
              </a:rPr>
              <a:t> </a:t>
            </a:r>
            <a:r>
              <a:rPr sz="1800" b="1" spc="-85" dirty="0">
                <a:latin typeface="Times New Roman"/>
                <a:cs typeface="Times New Roman"/>
              </a:rPr>
              <a:t>are</a:t>
            </a:r>
            <a:r>
              <a:rPr sz="1800" b="1" spc="-195" dirty="0">
                <a:latin typeface="Times New Roman"/>
                <a:cs typeface="Times New Roman"/>
              </a:rPr>
              <a:t> </a:t>
            </a:r>
            <a:r>
              <a:rPr sz="1800" b="1" spc="-100" dirty="0">
                <a:latin typeface="Times New Roman"/>
                <a:cs typeface="Times New Roman"/>
              </a:rPr>
              <a:t>between</a:t>
            </a:r>
            <a:r>
              <a:rPr sz="1800" b="1" spc="-200" dirty="0">
                <a:latin typeface="Times New Roman"/>
                <a:cs typeface="Times New Roman"/>
              </a:rPr>
              <a:t> </a:t>
            </a:r>
            <a:r>
              <a:rPr sz="1800" b="1" spc="-90" dirty="0">
                <a:latin typeface="Times New Roman"/>
                <a:cs typeface="Times New Roman"/>
              </a:rPr>
              <a:t>the</a:t>
            </a:r>
            <a:r>
              <a:rPr sz="1800" b="1" spc="-220" dirty="0">
                <a:latin typeface="Times New Roman"/>
                <a:cs typeface="Times New Roman"/>
              </a:rPr>
              <a:t> </a:t>
            </a:r>
            <a:r>
              <a:rPr sz="1800" b="1" spc="-85" dirty="0">
                <a:latin typeface="Times New Roman"/>
                <a:cs typeface="Times New Roman"/>
              </a:rPr>
              <a:t>lobes</a:t>
            </a:r>
            <a:r>
              <a:rPr sz="1800" b="1" spc="-190" dirty="0">
                <a:latin typeface="Times New Roman"/>
                <a:cs typeface="Times New Roman"/>
              </a:rPr>
              <a:t> </a:t>
            </a:r>
            <a:r>
              <a:rPr sz="1800" b="1" spc="-80" dirty="0">
                <a:latin typeface="Times New Roman"/>
                <a:cs typeface="Times New Roman"/>
              </a:rPr>
              <a:t>of</a:t>
            </a:r>
            <a:r>
              <a:rPr sz="1800" b="1" spc="-190" dirty="0">
                <a:latin typeface="Times New Roman"/>
                <a:cs typeface="Times New Roman"/>
              </a:rPr>
              <a:t> </a:t>
            </a:r>
            <a:r>
              <a:rPr sz="1800" b="1" spc="-110" dirty="0">
                <a:latin typeface="Times New Roman"/>
                <a:cs typeface="Times New Roman"/>
              </a:rPr>
              <a:t>dxy,</a:t>
            </a:r>
            <a:r>
              <a:rPr sz="1800" b="1" spc="-260" dirty="0">
                <a:latin typeface="Times New Roman"/>
                <a:cs typeface="Times New Roman"/>
              </a:rPr>
              <a:t> </a:t>
            </a:r>
            <a:r>
              <a:rPr sz="1800" b="1" spc="-95" dirty="0">
                <a:latin typeface="Times New Roman"/>
                <a:cs typeface="Times New Roman"/>
              </a:rPr>
              <a:t>dyz</a:t>
            </a:r>
            <a:r>
              <a:rPr sz="1800" b="1" spc="-195" dirty="0">
                <a:latin typeface="Times New Roman"/>
                <a:cs typeface="Times New Roman"/>
              </a:rPr>
              <a:t> </a:t>
            </a:r>
            <a:r>
              <a:rPr sz="1800" b="1" spc="-105" dirty="0">
                <a:latin typeface="Times New Roman"/>
                <a:cs typeface="Times New Roman"/>
              </a:rPr>
              <a:t>and</a:t>
            </a:r>
            <a:r>
              <a:rPr sz="1800" b="1" spc="-204" dirty="0">
                <a:latin typeface="Times New Roman"/>
                <a:cs typeface="Times New Roman"/>
              </a:rPr>
              <a:t> </a:t>
            </a:r>
            <a:r>
              <a:rPr sz="1800" b="1" spc="-95" dirty="0">
                <a:latin typeface="Times New Roman"/>
                <a:cs typeface="Times New Roman"/>
              </a:rPr>
              <a:t>dzx</a:t>
            </a:r>
            <a:r>
              <a:rPr sz="1800" b="1" spc="-190" dirty="0">
                <a:latin typeface="Times New Roman"/>
                <a:cs typeface="Times New Roman"/>
              </a:rPr>
              <a:t> </a:t>
            </a:r>
            <a:r>
              <a:rPr sz="1800" b="1" spc="-75" dirty="0">
                <a:latin typeface="Times New Roman"/>
                <a:cs typeface="Times New Roman"/>
              </a:rPr>
              <a:t>orbitals.</a:t>
            </a:r>
            <a:r>
              <a:rPr sz="1800" b="1" spc="-285" dirty="0">
                <a:latin typeface="Times New Roman"/>
                <a:cs typeface="Times New Roman"/>
              </a:rPr>
              <a:t> </a:t>
            </a:r>
            <a:r>
              <a:rPr sz="1800" b="1" spc="-95" dirty="0">
                <a:latin typeface="Times New Roman"/>
                <a:cs typeface="Times New Roman"/>
              </a:rPr>
              <a:t>Hence,</a:t>
            </a:r>
            <a:r>
              <a:rPr sz="1800" b="1" spc="-165" dirty="0">
                <a:latin typeface="Times New Roman"/>
                <a:cs typeface="Times New Roman"/>
              </a:rPr>
              <a:t> </a:t>
            </a:r>
            <a:r>
              <a:rPr sz="1800" b="1" spc="-90" dirty="0">
                <a:latin typeface="Times New Roman"/>
                <a:cs typeface="Times New Roman"/>
              </a:rPr>
              <a:t>they</a:t>
            </a:r>
            <a:r>
              <a:rPr sz="1800" b="1" spc="105" dirty="0">
                <a:latin typeface="Times New Roman"/>
                <a:cs typeface="Times New Roman"/>
              </a:rPr>
              <a:t> </a:t>
            </a:r>
            <a:r>
              <a:rPr sz="1800" b="1" spc="-95" dirty="0">
                <a:latin typeface="Times New Roman"/>
                <a:cs typeface="Times New Roman"/>
              </a:rPr>
              <a:t>Interact</a:t>
            </a:r>
            <a:r>
              <a:rPr sz="1800" b="1" spc="-200" dirty="0">
                <a:latin typeface="Times New Roman"/>
                <a:cs typeface="Times New Roman"/>
              </a:rPr>
              <a:t> </a:t>
            </a:r>
            <a:r>
              <a:rPr sz="1800" b="1" spc="-75" dirty="0">
                <a:latin typeface="Times New Roman"/>
                <a:cs typeface="Times New Roman"/>
              </a:rPr>
              <a:t>less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strongly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1775" y="457200"/>
            <a:ext cx="8607425" cy="5029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70405" y="164084"/>
            <a:ext cx="5887085" cy="57594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403860" marR="5080" indent="-391795">
              <a:lnSpc>
                <a:spcPct val="100600"/>
              </a:lnSpc>
              <a:spcBef>
                <a:spcPts val="85"/>
              </a:spcBef>
            </a:pPr>
            <a:r>
              <a:rPr sz="1800" b="1" spc="-130" dirty="0">
                <a:latin typeface="Times New Roman"/>
                <a:cs typeface="Times New Roman"/>
              </a:rPr>
              <a:t>Now,</a:t>
            </a:r>
            <a:r>
              <a:rPr sz="1800" b="1" spc="-229" dirty="0">
                <a:latin typeface="Times New Roman"/>
                <a:cs typeface="Times New Roman"/>
              </a:rPr>
              <a:t> </a:t>
            </a:r>
            <a:r>
              <a:rPr sz="1800" b="1" spc="-90" dirty="0">
                <a:latin typeface="Times New Roman"/>
                <a:cs typeface="Times New Roman"/>
              </a:rPr>
              <a:t>think</a:t>
            </a:r>
            <a:r>
              <a:rPr sz="1800" b="1" spc="-160" dirty="0">
                <a:latin typeface="Times New Roman"/>
                <a:cs typeface="Times New Roman"/>
              </a:rPr>
              <a:t> </a:t>
            </a:r>
            <a:r>
              <a:rPr sz="1800" b="1" spc="-80" dirty="0">
                <a:latin typeface="Times New Roman"/>
                <a:cs typeface="Times New Roman"/>
              </a:rPr>
              <a:t>of</a:t>
            </a:r>
            <a:r>
              <a:rPr sz="1800" b="1" spc="-155" dirty="0">
                <a:latin typeface="Times New Roman"/>
                <a:cs typeface="Times New Roman"/>
              </a:rPr>
              <a:t> </a:t>
            </a:r>
            <a:r>
              <a:rPr sz="1800" b="1" spc="-85" dirty="0">
                <a:latin typeface="Times New Roman"/>
                <a:cs typeface="Times New Roman"/>
              </a:rPr>
              <a:t>point</a:t>
            </a:r>
            <a:r>
              <a:rPr sz="1800" b="1" spc="-200" dirty="0">
                <a:latin typeface="Times New Roman"/>
                <a:cs typeface="Times New Roman"/>
              </a:rPr>
              <a:t> </a:t>
            </a:r>
            <a:r>
              <a:rPr sz="1800" b="1" spc="-90" dirty="0">
                <a:latin typeface="Times New Roman"/>
                <a:cs typeface="Times New Roman"/>
              </a:rPr>
              <a:t>charges</a:t>
            </a:r>
            <a:r>
              <a:rPr sz="1800" b="1" spc="-220" dirty="0">
                <a:latin typeface="Times New Roman"/>
                <a:cs typeface="Times New Roman"/>
              </a:rPr>
              <a:t> </a:t>
            </a:r>
            <a:r>
              <a:rPr sz="1800" b="1" spc="-90" dirty="0">
                <a:latin typeface="Times New Roman"/>
                <a:cs typeface="Times New Roman"/>
              </a:rPr>
              <a:t>being</a:t>
            </a:r>
            <a:r>
              <a:rPr sz="1800" b="1" spc="-195" dirty="0">
                <a:latin typeface="Times New Roman"/>
                <a:cs typeface="Times New Roman"/>
              </a:rPr>
              <a:t> </a:t>
            </a:r>
            <a:r>
              <a:rPr sz="1800" b="1" spc="-95" dirty="0">
                <a:latin typeface="Times New Roman"/>
                <a:cs typeface="Times New Roman"/>
              </a:rPr>
              <a:t>attracted</a:t>
            </a:r>
            <a:r>
              <a:rPr sz="1800" b="1" spc="-145" dirty="0">
                <a:latin typeface="Times New Roman"/>
                <a:cs typeface="Times New Roman"/>
              </a:rPr>
              <a:t> </a:t>
            </a:r>
            <a:r>
              <a:rPr sz="1800" b="1" spc="-90" dirty="0">
                <a:latin typeface="Times New Roman"/>
                <a:cs typeface="Times New Roman"/>
              </a:rPr>
              <a:t>to</a:t>
            </a:r>
            <a:r>
              <a:rPr sz="1800" b="1" spc="-185" dirty="0">
                <a:latin typeface="Times New Roman"/>
                <a:cs typeface="Times New Roman"/>
              </a:rPr>
              <a:t> </a:t>
            </a:r>
            <a:r>
              <a:rPr sz="1800" b="1" spc="-95" dirty="0">
                <a:latin typeface="Times New Roman"/>
                <a:cs typeface="Times New Roman"/>
              </a:rPr>
              <a:t>metal</a:t>
            </a:r>
            <a:r>
              <a:rPr sz="1800" b="1" spc="-170" dirty="0">
                <a:latin typeface="Times New Roman"/>
                <a:cs typeface="Times New Roman"/>
              </a:rPr>
              <a:t> </a:t>
            </a:r>
            <a:r>
              <a:rPr sz="1800" b="1" spc="-90" dirty="0">
                <a:latin typeface="Times New Roman"/>
                <a:cs typeface="Times New Roman"/>
              </a:rPr>
              <a:t>nucleus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45" dirty="0">
                <a:latin typeface="Times New Roman"/>
                <a:cs typeface="Times New Roman"/>
              </a:rPr>
              <a:t>Positive  </a:t>
            </a:r>
            <a:r>
              <a:rPr sz="1800" b="1" spc="-50" dirty="0">
                <a:latin typeface="Times New Roman"/>
                <a:cs typeface="Times New Roman"/>
              </a:rPr>
              <a:t>charge.</a:t>
            </a:r>
            <a:r>
              <a:rPr sz="1800" b="1" spc="-65" dirty="0">
                <a:latin typeface="Times New Roman"/>
                <a:cs typeface="Times New Roman"/>
              </a:rPr>
              <a:t> </a:t>
            </a:r>
            <a:r>
              <a:rPr sz="1800" b="1" spc="-20" dirty="0">
                <a:latin typeface="Times New Roman"/>
                <a:cs typeface="Times New Roman"/>
              </a:rPr>
              <a:t>Whataboutelectronsindorbitals?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961634" y="4716145"/>
            <a:ext cx="405384" cy="2819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20134" y="5251450"/>
            <a:ext cx="408432" cy="2819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62318" y="5251450"/>
            <a:ext cx="405383" cy="2819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7116" y="4682109"/>
            <a:ext cx="6757034" cy="866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0035" indent="-203200">
              <a:lnSpc>
                <a:spcPct val="100000"/>
              </a:lnSpc>
              <a:spcBef>
                <a:spcPts val="100"/>
              </a:spcBef>
              <a:buSzPct val="95000"/>
              <a:buFont typeface="Wingdings"/>
              <a:buChar char=""/>
              <a:tabLst>
                <a:tab pos="280670" algn="l"/>
                <a:tab pos="5616575" algn="l"/>
              </a:tabLst>
            </a:pPr>
            <a:r>
              <a:rPr sz="2000" b="1" spc="15" dirty="0">
                <a:latin typeface="Times New Roman"/>
                <a:cs typeface="Times New Roman"/>
              </a:rPr>
              <a:t>Energydifferencebetweenthe</a:t>
            </a:r>
            <a:r>
              <a:rPr sz="2000" b="1" spc="-185" dirty="0">
                <a:latin typeface="Times New Roman"/>
                <a:cs typeface="Times New Roman"/>
              </a:rPr>
              <a:t> </a:t>
            </a:r>
            <a:r>
              <a:rPr sz="2000" b="1" spc="-15" dirty="0">
                <a:latin typeface="Times New Roman"/>
                <a:cs typeface="Times New Roman"/>
              </a:rPr>
              <a:t>two</a:t>
            </a:r>
            <a:r>
              <a:rPr sz="2000" b="1" spc="-21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sets</a:t>
            </a:r>
            <a:r>
              <a:rPr sz="2000" b="1" spc="-22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is</a:t>
            </a:r>
            <a:r>
              <a:rPr sz="2000" b="1" spc="-204" dirty="0">
                <a:latin typeface="Times New Roman"/>
                <a:cs typeface="Times New Roman"/>
              </a:rPr>
              <a:t> </a:t>
            </a:r>
            <a:r>
              <a:rPr sz="2000" b="1" spc="-25" dirty="0">
                <a:latin typeface="Times New Roman"/>
                <a:cs typeface="Times New Roman"/>
              </a:rPr>
              <a:t>equal</a:t>
            </a:r>
            <a:r>
              <a:rPr sz="2000" b="1" spc="-17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to	</a:t>
            </a:r>
            <a:r>
              <a:rPr sz="1950" b="1" spc="7" baseline="-12820" dirty="0">
                <a:latin typeface="Times New Roman"/>
                <a:cs typeface="Times New Roman"/>
              </a:rPr>
              <a:t>O</a:t>
            </a:r>
            <a:r>
              <a:rPr sz="2000" b="1" spc="5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280035" indent="-204470">
              <a:lnSpc>
                <a:spcPct val="100000"/>
              </a:lnSpc>
              <a:spcBef>
                <a:spcPts val="1814"/>
              </a:spcBef>
              <a:buSzPct val="95000"/>
              <a:buFont typeface="Wingdings"/>
              <a:buChar char=""/>
              <a:tabLst>
                <a:tab pos="280670" algn="l"/>
                <a:tab pos="3276600" algn="l"/>
                <a:tab pos="6517640" algn="l"/>
              </a:tabLst>
            </a:pPr>
            <a:r>
              <a:rPr sz="2000" b="1" spc="-20" dirty="0">
                <a:latin typeface="Times New Roman"/>
                <a:cs typeface="Times New Roman"/>
              </a:rPr>
              <a:t>The </a:t>
            </a:r>
            <a:r>
              <a:rPr sz="2000" b="1" spc="-15" dirty="0">
                <a:latin typeface="Times New Roman"/>
                <a:cs typeface="Times New Roman"/>
              </a:rPr>
              <a:t>t</a:t>
            </a:r>
            <a:r>
              <a:rPr sz="2025" b="1" spc="-22" baseline="-16460" dirty="0">
                <a:latin typeface="Times New Roman"/>
                <a:cs typeface="Times New Roman"/>
              </a:rPr>
              <a:t>2g</a:t>
            </a:r>
            <a:r>
              <a:rPr sz="2025" b="1" spc="-345" baseline="-16460" dirty="0">
                <a:latin typeface="Times New Roman"/>
                <a:cs typeface="Times New Roman"/>
              </a:rPr>
              <a:t> </a:t>
            </a:r>
            <a:r>
              <a:rPr sz="2000" b="1" spc="40" dirty="0">
                <a:latin typeface="Times New Roman"/>
                <a:cs typeface="Times New Roman"/>
              </a:rPr>
              <a:t>setisloweredby</a:t>
            </a:r>
            <a:r>
              <a:rPr sz="2000" b="1" spc="-29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0.4	</a:t>
            </a:r>
            <a:r>
              <a:rPr sz="1950" b="1" spc="52" baseline="-12820" dirty="0">
                <a:latin typeface="Times New Roman"/>
                <a:cs typeface="Times New Roman"/>
              </a:rPr>
              <a:t>O</a:t>
            </a:r>
            <a:r>
              <a:rPr sz="2000" b="1" spc="35" dirty="0">
                <a:latin typeface="Times New Roman"/>
                <a:cs typeface="Times New Roman"/>
              </a:rPr>
              <a:t>andthe</a:t>
            </a:r>
            <a:r>
              <a:rPr sz="2000" b="1" spc="-229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e</a:t>
            </a:r>
            <a:r>
              <a:rPr sz="2025" b="1" spc="-7" baseline="-16460" dirty="0">
                <a:latin typeface="Times New Roman"/>
                <a:cs typeface="Times New Roman"/>
              </a:rPr>
              <a:t>g</a:t>
            </a:r>
            <a:r>
              <a:rPr sz="2025" b="1" spc="-112" baseline="-16460" dirty="0">
                <a:latin typeface="Times New Roman"/>
                <a:cs typeface="Times New Roman"/>
              </a:rPr>
              <a:t> </a:t>
            </a:r>
            <a:r>
              <a:rPr sz="2000" b="1" spc="40" dirty="0">
                <a:latin typeface="Times New Roman"/>
                <a:cs typeface="Times New Roman"/>
              </a:rPr>
              <a:t>setisraised</a:t>
            </a:r>
            <a:r>
              <a:rPr sz="2000" b="1" spc="-265" dirty="0">
                <a:latin typeface="Times New Roman"/>
                <a:cs typeface="Times New Roman"/>
              </a:rPr>
              <a:t> </a:t>
            </a:r>
            <a:r>
              <a:rPr sz="2000" b="1" spc="-15" dirty="0">
                <a:latin typeface="Times New Roman"/>
                <a:cs typeface="Times New Roman"/>
              </a:rPr>
              <a:t>by</a:t>
            </a:r>
            <a:r>
              <a:rPr sz="2000" b="1" spc="-30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0.6	</a:t>
            </a:r>
            <a:r>
              <a:rPr sz="1950" b="1" spc="7" baseline="-12820" dirty="0">
                <a:latin typeface="Times New Roman"/>
                <a:cs typeface="Times New Roman"/>
              </a:rPr>
              <a:t>O</a:t>
            </a:r>
            <a:r>
              <a:rPr sz="1800" b="1" spc="5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8600" y="1218564"/>
            <a:ext cx="8533638" cy="26454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72134" y="1099185"/>
            <a:ext cx="8043545" cy="4625340"/>
            <a:chOff x="572134" y="1099185"/>
            <a:chExt cx="8043545" cy="4625340"/>
          </a:xfrm>
        </p:grpSpPr>
        <p:sp>
          <p:nvSpPr>
            <p:cNvPr id="3" name="object 3"/>
            <p:cNvSpPr/>
            <p:nvPr/>
          </p:nvSpPr>
          <p:spPr>
            <a:xfrm>
              <a:off x="572134" y="1099185"/>
              <a:ext cx="7754620" cy="339661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170294" y="4271645"/>
              <a:ext cx="2440305" cy="1447800"/>
            </a:xfrm>
            <a:custGeom>
              <a:avLst/>
              <a:gdLst/>
              <a:ahLst/>
              <a:cxnLst/>
              <a:rect l="l" t="t" r="r" b="b"/>
              <a:pathLst>
                <a:path w="2440304" h="1447800">
                  <a:moveTo>
                    <a:pt x="1894839" y="0"/>
                  </a:moveTo>
                  <a:lnTo>
                    <a:pt x="1848484" y="3174"/>
                  </a:lnTo>
                  <a:lnTo>
                    <a:pt x="1803400" y="12699"/>
                  </a:lnTo>
                  <a:lnTo>
                    <a:pt x="1760220" y="27939"/>
                  </a:lnTo>
                  <a:lnTo>
                    <a:pt x="1720214" y="50164"/>
                  </a:lnTo>
                  <a:lnTo>
                    <a:pt x="1685289" y="78104"/>
                  </a:lnTo>
                  <a:lnTo>
                    <a:pt x="1666875" y="60959"/>
                  </a:lnTo>
                  <a:lnTo>
                    <a:pt x="1623695" y="31749"/>
                  </a:lnTo>
                  <a:lnTo>
                    <a:pt x="1552575" y="6349"/>
                  </a:lnTo>
                  <a:lnTo>
                    <a:pt x="1504950" y="0"/>
                  </a:lnTo>
                  <a:lnTo>
                    <a:pt x="1457325" y="1269"/>
                  </a:lnTo>
                  <a:lnTo>
                    <a:pt x="1410970" y="10159"/>
                  </a:lnTo>
                  <a:lnTo>
                    <a:pt x="1367789" y="25399"/>
                  </a:lnTo>
                  <a:lnTo>
                    <a:pt x="1329054" y="47624"/>
                  </a:lnTo>
                  <a:lnTo>
                    <a:pt x="1295400" y="75564"/>
                  </a:lnTo>
                  <a:lnTo>
                    <a:pt x="1268729" y="109854"/>
                  </a:lnTo>
                  <a:lnTo>
                    <a:pt x="1252854" y="97789"/>
                  </a:lnTo>
                  <a:lnTo>
                    <a:pt x="1217929" y="77469"/>
                  </a:lnTo>
                  <a:lnTo>
                    <a:pt x="1153795" y="52704"/>
                  </a:lnTo>
                  <a:lnTo>
                    <a:pt x="1107439" y="43179"/>
                  </a:lnTo>
                  <a:lnTo>
                    <a:pt x="1061084" y="40004"/>
                  </a:lnTo>
                  <a:lnTo>
                    <a:pt x="1014729" y="42544"/>
                  </a:lnTo>
                  <a:lnTo>
                    <a:pt x="969645" y="50799"/>
                  </a:lnTo>
                  <a:lnTo>
                    <a:pt x="926464" y="64134"/>
                  </a:lnTo>
                  <a:lnTo>
                    <a:pt x="886459" y="83184"/>
                  </a:lnTo>
                  <a:lnTo>
                    <a:pt x="850264" y="107314"/>
                  </a:lnTo>
                  <a:lnTo>
                    <a:pt x="818514" y="135889"/>
                  </a:lnTo>
                  <a:lnTo>
                    <a:pt x="791845" y="169544"/>
                  </a:lnTo>
                  <a:lnTo>
                    <a:pt x="746125" y="151129"/>
                  </a:lnTo>
                  <a:lnTo>
                    <a:pt x="698500" y="137794"/>
                  </a:lnTo>
                  <a:lnTo>
                    <a:pt x="648970" y="129539"/>
                  </a:lnTo>
                  <a:lnTo>
                    <a:pt x="598804" y="126999"/>
                  </a:lnTo>
                  <a:lnTo>
                    <a:pt x="548004" y="129539"/>
                  </a:lnTo>
                  <a:lnTo>
                    <a:pt x="497204" y="138429"/>
                  </a:lnTo>
                  <a:lnTo>
                    <a:pt x="448945" y="151764"/>
                  </a:lnTo>
                  <a:lnTo>
                    <a:pt x="404495" y="170179"/>
                  </a:lnTo>
                  <a:lnTo>
                    <a:pt x="363854" y="192404"/>
                  </a:lnTo>
                  <a:lnTo>
                    <a:pt x="327659" y="219074"/>
                  </a:lnTo>
                  <a:lnTo>
                    <a:pt x="295909" y="248284"/>
                  </a:lnTo>
                  <a:lnTo>
                    <a:pt x="268604" y="281304"/>
                  </a:lnTo>
                  <a:lnTo>
                    <a:pt x="247014" y="316864"/>
                  </a:lnTo>
                  <a:lnTo>
                    <a:pt x="231139" y="354329"/>
                  </a:lnTo>
                  <a:lnTo>
                    <a:pt x="220979" y="393699"/>
                  </a:lnTo>
                  <a:lnTo>
                    <a:pt x="217804" y="434974"/>
                  </a:lnTo>
                  <a:lnTo>
                    <a:pt x="221614" y="476249"/>
                  </a:lnTo>
                  <a:lnTo>
                    <a:pt x="219075" y="481329"/>
                  </a:lnTo>
                  <a:lnTo>
                    <a:pt x="163194" y="491489"/>
                  </a:lnTo>
                  <a:lnTo>
                    <a:pt x="111759" y="511809"/>
                  </a:lnTo>
                  <a:lnTo>
                    <a:pt x="67944" y="541019"/>
                  </a:lnTo>
                  <a:lnTo>
                    <a:pt x="33019" y="578484"/>
                  </a:lnTo>
                  <a:lnTo>
                    <a:pt x="10159" y="620394"/>
                  </a:lnTo>
                  <a:lnTo>
                    <a:pt x="0" y="664209"/>
                  </a:lnTo>
                  <a:lnTo>
                    <a:pt x="1904" y="708024"/>
                  </a:lnTo>
                  <a:lnTo>
                    <a:pt x="15239" y="750569"/>
                  </a:lnTo>
                  <a:lnTo>
                    <a:pt x="40004" y="789304"/>
                  </a:lnTo>
                  <a:lnTo>
                    <a:pt x="75564" y="823594"/>
                  </a:lnTo>
                  <a:lnTo>
                    <a:pt x="120650" y="850899"/>
                  </a:lnTo>
                  <a:lnTo>
                    <a:pt x="88264" y="885824"/>
                  </a:lnTo>
                  <a:lnTo>
                    <a:pt x="66675" y="924559"/>
                  </a:lnTo>
                  <a:lnTo>
                    <a:pt x="55244" y="966469"/>
                  </a:lnTo>
                  <a:lnTo>
                    <a:pt x="55879" y="1009649"/>
                  </a:lnTo>
                  <a:lnTo>
                    <a:pt x="66675" y="1049019"/>
                  </a:lnTo>
                  <a:lnTo>
                    <a:pt x="86359" y="1084579"/>
                  </a:lnTo>
                  <a:lnTo>
                    <a:pt x="113664" y="1115694"/>
                  </a:lnTo>
                  <a:lnTo>
                    <a:pt x="147954" y="1142364"/>
                  </a:lnTo>
                  <a:lnTo>
                    <a:pt x="187325" y="1162684"/>
                  </a:lnTo>
                  <a:lnTo>
                    <a:pt x="231775" y="1177289"/>
                  </a:lnTo>
                  <a:lnTo>
                    <a:pt x="279400" y="1184274"/>
                  </a:lnTo>
                  <a:lnTo>
                    <a:pt x="328929" y="1183639"/>
                  </a:lnTo>
                  <a:lnTo>
                    <a:pt x="332104" y="1188084"/>
                  </a:lnTo>
                  <a:lnTo>
                    <a:pt x="361950" y="1224279"/>
                  </a:lnTo>
                  <a:lnTo>
                    <a:pt x="394970" y="1254759"/>
                  </a:lnTo>
                  <a:lnTo>
                    <a:pt x="431164" y="1281429"/>
                  </a:lnTo>
                  <a:lnTo>
                    <a:pt x="470534" y="1304924"/>
                  </a:lnTo>
                  <a:lnTo>
                    <a:pt x="511809" y="1323974"/>
                  </a:lnTo>
                  <a:lnTo>
                    <a:pt x="556259" y="1339214"/>
                  </a:lnTo>
                  <a:lnTo>
                    <a:pt x="601979" y="1350644"/>
                  </a:lnTo>
                  <a:lnTo>
                    <a:pt x="648334" y="1358264"/>
                  </a:lnTo>
                  <a:lnTo>
                    <a:pt x="696595" y="1361439"/>
                  </a:lnTo>
                  <a:lnTo>
                    <a:pt x="744220" y="1360169"/>
                  </a:lnTo>
                  <a:lnTo>
                    <a:pt x="792479" y="1354454"/>
                  </a:lnTo>
                  <a:lnTo>
                    <a:pt x="840104" y="1344294"/>
                  </a:lnTo>
                  <a:lnTo>
                    <a:pt x="886459" y="1329689"/>
                  </a:lnTo>
                  <a:lnTo>
                    <a:pt x="931545" y="1310639"/>
                  </a:lnTo>
                  <a:lnTo>
                    <a:pt x="963929" y="1344294"/>
                  </a:lnTo>
                  <a:lnTo>
                    <a:pt x="1000759" y="1374139"/>
                  </a:lnTo>
                  <a:lnTo>
                    <a:pt x="1042670" y="1399539"/>
                  </a:lnTo>
                  <a:lnTo>
                    <a:pt x="1089025" y="1419859"/>
                  </a:lnTo>
                  <a:lnTo>
                    <a:pt x="1137920" y="1434464"/>
                  </a:lnTo>
                  <a:lnTo>
                    <a:pt x="1188720" y="1443989"/>
                  </a:lnTo>
                  <a:lnTo>
                    <a:pt x="1238884" y="1447799"/>
                  </a:lnTo>
                  <a:lnTo>
                    <a:pt x="1288414" y="1446529"/>
                  </a:lnTo>
                  <a:lnTo>
                    <a:pt x="1337309" y="1439544"/>
                  </a:lnTo>
                  <a:lnTo>
                    <a:pt x="1383664" y="1428114"/>
                  </a:lnTo>
                  <a:lnTo>
                    <a:pt x="1428114" y="1411604"/>
                  </a:lnTo>
                  <a:lnTo>
                    <a:pt x="1469389" y="1390649"/>
                  </a:lnTo>
                  <a:lnTo>
                    <a:pt x="1507489" y="1365884"/>
                  </a:lnTo>
                  <a:lnTo>
                    <a:pt x="1541145" y="1336674"/>
                  </a:lnTo>
                  <a:lnTo>
                    <a:pt x="1570989" y="1304289"/>
                  </a:lnTo>
                  <a:lnTo>
                    <a:pt x="1595120" y="1268094"/>
                  </a:lnTo>
                  <a:lnTo>
                    <a:pt x="1612900" y="1228724"/>
                  </a:lnTo>
                  <a:lnTo>
                    <a:pt x="1652904" y="1245869"/>
                  </a:lnTo>
                  <a:lnTo>
                    <a:pt x="1694814" y="1257934"/>
                  </a:lnTo>
                  <a:lnTo>
                    <a:pt x="1738629" y="1266189"/>
                  </a:lnTo>
                  <a:lnTo>
                    <a:pt x="1783714" y="1268729"/>
                  </a:lnTo>
                  <a:lnTo>
                    <a:pt x="1836420" y="1265554"/>
                  </a:lnTo>
                  <a:lnTo>
                    <a:pt x="1886584" y="1256029"/>
                  </a:lnTo>
                  <a:lnTo>
                    <a:pt x="1933575" y="1240154"/>
                  </a:lnTo>
                  <a:lnTo>
                    <a:pt x="1976754" y="1219199"/>
                  </a:lnTo>
                  <a:lnTo>
                    <a:pt x="2014854" y="1193164"/>
                  </a:lnTo>
                  <a:lnTo>
                    <a:pt x="2047875" y="1162684"/>
                  </a:lnTo>
                  <a:lnTo>
                    <a:pt x="2075179" y="1127759"/>
                  </a:lnTo>
                  <a:lnTo>
                    <a:pt x="2094864" y="1090294"/>
                  </a:lnTo>
                  <a:lnTo>
                    <a:pt x="2107564" y="1049654"/>
                  </a:lnTo>
                  <a:lnTo>
                    <a:pt x="2112645" y="1007109"/>
                  </a:lnTo>
                  <a:lnTo>
                    <a:pt x="2160904" y="998854"/>
                  </a:lnTo>
                  <a:lnTo>
                    <a:pt x="2206625" y="986154"/>
                  </a:lnTo>
                  <a:lnTo>
                    <a:pt x="2250439" y="968374"/>
                  </a:lnTo>
                  <a:lnTo>
                    <a:pt x="2291079" y="946149"/>
                  </a:lnTo>
                  <a:lnTo>
                    <a:pt x="2333625" y="915669"/>
                  </a:lnTo>
                  <a:lnTo>
                    <a:pt x="2369184" y="881379"/>
                  </a:lnTo>
                  <a:lnTo>
                    <a:pt x="2397759" y="843914"/>
                  </a:lnTo>
                  <a:lnTo>
                    <a:pt x="2418714" y="804544"/>
                  </a:lnTo>
                  <a:lnTo>
                    <a:pt x="2433320" y="762634"/>
                  </a:lnTo>
                  <a:lnTo>
                    <a:pt x="2440304" y="720089"/>
                  </a:lnTo>
                  <a:lnTo>
                    <a:pt x="2439670" y="676909"/>
                  </a:lnTo>
                  <a:lnTo>
                    <a:pt x="2431414" y="633729"/>
                  </a:lnTo>
                  <a:lnTo>
                    <a:pt x="2416175" y="591819"/>
                  </a:lnTo>
                  <a:lnTo>
                    <a:pt x="2392679" y="551179"/>
                  </a:lnTo>
                  <a:lnTo>
                    <a:pt x="2361564" y="513079"/>
                  </a:lnTo>
                  <a:lnTo>
                    <a:pt x="2365375" y="505459"/>
                  </a:lnTo>
                  <a:lnTo>
                    <a:pt x="2369184" y="497204"/>
                  </a:lnTo>
                  <a:lnTo>
                    <a:pt x="2375534" y="481329"/>
                  </a:lnTo>
                  <a:lnTo>
                    <a:pt x="2385059" y="437514"/>
                  </a:lnTo>
                  <a:lnTo>
                    <a:pt x="2385059" y="394969"/>
                  </a:lnTo>
                  <a:lnTo>
                    <a:pt x="2375534" y="353694"/>
                  </a:lnTo>
                  <a:lnTo>
                    <a:pt x="2358389" y="314324"/>
                  </a:lnTo>
                  <a:lnTo>
                    <a:pt x="2332354" y="278129"/>
                  </a:lnTo>
                  <a:lnTo>
                    <a:pt x="2299970" y="246379"/>
                  </a:lnTo>
                  <a:lnTo>
                    <a:pt x="2260600" y="219074"/>
                  </a:lnTo>
                  <a:lnTo>
                    <a:pt x="2214879" y="196849"/>
                  </a:lnTo>
                  <a:lnTo>
                    <a:pt x="2164079" y="181609"/>
                  </a:lnTo>
                  <a:lnTo>
                    <a:pt x="2151379" y="144779"/>
                  </a:lnTo>
                  <a:lnTo>
                    <a:pt x="2131695" y="110489"/>
                  </a:lnTo>
                  <a:lnTo>
                    <a:pt x="2105025" y="79374"/>
                  </a:lnTo>
                  <a:lnTo>
                    <a:pt x="2071370" y="52069"/>
                  </a:lnTo>
                  <a:lnTo>
                    <a:pt x="2031364" y="29209"/>
                  </a:lnTo>
                  <a:lnTo>
                    <a:pt x="1987550" y="13334"/>
                  </a:lnTo>
                  <a:lnTo>
                    <a:pt x="1941829" y="3174"/>
                  </a:lnTo>
                  <a:lnTo>
                    <a:pt x="1894839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170294" y="4271645"/>
              <a:ext cx="2440305" cy="1447800"/>
            </a:xfrm>
            <a:custGeom>
              <a:avLst/>
              <a:gdLst/>
              <a:ahLst/>
              <a:cxnLst/>
              <a:rect l="l" t="t" r="r" b="b"/>
              <a:pathLst>
                <a:path w="2440304" h="1447800">
                  <a:moveTo>
                    <a:pt x="221614" y="476249"/>
                  </a:moveTo>
                  <a:lnTo>
                    <a:pt x="217804" y="434974"/>
                  </a:lnTo>
                  <a:lnTo>
                    <a:pt x="220979" y="393699"/>
                  </a:lnTo>
                  <a:lnTo>
                    <a:pt x="231139" y="354329"/>
                  </a:lnTo>
                  <a:lnTo>
                    <a:pt x="247014" y="316864"/>
                  </a:lnTo>
                  <a:lnTo>
                    <a:pt x="268604" y="281304"/>
                  </a:lnTo>
                  <a:lnTo>
                    <a:pt x="295909" y="248284"/>
                  </a:lnTo>
                  <a:lnTo>
                    <a:pt x="327659" y="219074"/>
                  </a:lnTo>
                  <a:lnTo>
                    <a:pt x="363854" y="192404"/>
                  </a:lnTo>
                  <a:lnTo>
                    <a:pt x="404495" y="170179"/>
                  </a:lnTo>
                  <a:lnTo>
                    <a:pt x="448945" y="151764"/>
                  </a:lnTo>
                  <a:lnTo>
                    <a:pt x="497204" y="138429"/>
                  </a:lnTo>
                  <a:lnTo>
                    <a:pt x="548004" y="129539"/>
                  </a:lnTo>
                  <a:lnTo>
                    <a:pt x="598804" y="126999"/>
                  </a:lnTo>
                  <a:lnTo>
                    <a:pt x="648970" y="129539"/>
                  </a:lnTo>
                  <a:lnTo>
                    <a:pt x="698500" y="137794"/>
                  </a:lnTo>
                  <a:lnTo>
                    <a:pt x="746125" y="151129"/>
                  </a:lnTo>
                  <a:lnTo>
                    <a:pt x="791845" y="169544"/>
                  </a:lnTo>
                  <a:lnTo>
                    <a:pt x="818514" y="135889"/>
                  </a:lnTo>
                  <a:lnTo>
                    <a:pt x="850264" y="107314"/>
                  </a:lnTo>
                  <a:lnTo>
                    <a:pt x="886459" y="83184"/>
                  </a:lnTo>
                  <a:lnTo>
                    <a:pt x="926464" y="64134"/>
                  </a:lnTo>
                  <a:lnTo>
                    <a:pt x="969645" y="50799"/>
                  </a:lnTo>
                  <a:lnTo>
                    <a:pt x="1014729" y="42544"/>
                  </a:lnTo>
                  <a:lnTo>
                    <a:pt x="1061084" y="40004"/>
                  </a:lnTo>
                  <a:lnTo>
                    <a:pt x="1107439" y="43179"/>
                  </a:lnTo>
                  <a:lnTo>
                    <a:pt x="1153795" y="52704"/>
                  </a:lnTo>
                  <a:lnTo>
                    <a:pt x="1198879" y="68579"/>
                  </a:lnTo>
                  <a:lnTo>
                    <a:pt x="1235709" y="86994"/>
                  </a:lnTo>
                  <a:lnTo>
                    <a:pt x="1268729" y="109854"/>
                  </a:lnTo>
                  <a:lnTo>
                    <a:pt x="1295400" y="75564"/>
                  </a:lnTo>
                  <a:lnTo>
                    <a:pt x="1329054" y="47624"/>
                  </a:lnTo>
                  <a:lnTo>
                    <a:pt x="1367789" y="25399"/>
                  </a:lnTo>
                  <a:lnTo>
                    <a:pt x="1410970" y="10159"/>
                  </a:lnTo>
                  <a:lnTo>
                    <a:pt x="1457325" y="1269"/>
                  </a:lnTo>
                  <a:lnTo>
                    <a:pt x="1504950" y="0"/>
                  </a:lnTo>
                  <a:lnTo>
                    <a:pt x="1552575" y="6349"/>
                  </a:lnTo>
                  <a:lnTo>
                    <a:pt x="1598929" y="20319"/>
                  </a:lnTo>
                  <a:lnTo>
                    <a:pt x="1646554" y="45084"/>
                  </a:lnTo>
                  <a:lnTo>
                    <a:pt x="1685289" y="78104"/>
                  </a:lnTo>
                  <a:lnTo>
                    <a:pt x="1720214" y="50164"/>
                  </a:lnTo>
                  <a:lnTo>
                    <a:pt x="1760220" y="27939"/>
                  </a:lnTo>
                  <a:lnTo>
                    <a:pt x="1803400" y="12699"/>
                  </a:lnTo>
                  <a:lnTo>
                    <a:pt x="1848484" y="3174"/>
                  </a:lnTo>
                  <a:lnTo>
                    <a:pt x="1894839" y="0"/>
                  </a:lnTo>
                  <a:lnTo>
                    <a:pt x="1941829" y="3174"/>
                  </a:lnTo>
                  <a:lnTo>
                    <a:pt x="1987550" y="13334"/>
                  </a:lnTo>
                  <a:lnTo>
                    <a:pt x="2031364" y="29209"/>
                  </a:lnTo>
                  <a:lnTo>
                    <a:pt x="2071370" y="52069"/>
                  </a:lnTo>
                  <a:lnTo>
                    <a:pt x="2105025" y="79374"/>
                  </a:lnTo>
                  <a:lnTo>
                    <a:pt x="2131695" y="110489"/>
                  </a:lnTo>
                  <a:lnTo>
                    <a:pt x="2151379" y="144779"/>
                  </a:lnTo>
                  <a:lnTo>
                    <a:pt x="2164079" y="181609"/>
                  </a:lnTo>
                  <a:lnTo>
                    <a:pt x="2214879" y="196849"/>
                  </a:lnTo>
                  <a:lnTo>
                    <a:pt x="2260600" y="219074"/>
                  </a:lnTo>
                  <a:lnTo>
                    <a:pt x="2299970" y="246379"/>
                  </a:lnTo>
                  <a:lnTo>
                    <a:pt x="2332354" y="278129"/>
                  </a:lnTo>
                  <a:lnTo>
                    <a:pt x="2358389" y="314324"/>
                  </a:lnTo>
                  <a:lnTo>
                    <a:pt x="2375534" y="353694"/>
                  </a:lnTo>
                  <a:lnTo>
                    <a:pt x="2385059" y="394969"/>
                  </a:lnTo>
                  <a:lnTo>
                    <a:pt x="2385059" y="437514"/>
                  </a:lnTo>
                  <a:lnTo>
                    <a:pt x="2375534" y="481329"/>
                  </a:lnTo>
                  <a:lnTo>
                    <a:pt x="2372359" y="488949"/>
                  </a:lnTo>
                  <a:lnTo>
                    <a:pt x="2369184" y="497204"/>
                  </a:lnTo>
                  <a:lnTo>
                    <a:pt x="2365375" y="505459"/>
                  </a:lnTo>
                  <a:lnTo>
                    <a:pt x="2361564" y="513079"/>
                  </a:lnTo>
                  <a:lnTo>
                    <a:pt x="2392679" y="551179"/>
                  </a:lnTo>
                  <a:lnTo>
                    <a:pt x="2416175" y="591819"/>
                  </a:lnTo>
                  <a:lnTo>
                    <a:pt x="2431414" y="633729"/>
                  </a:lnTo>
                  <a:lnTo>
                    <a:pt x="2439670" y="676909"/>
                  </a:lnTo>
                  <a:lnTo>
                    <a:pt x="2440304" y="720089"/>
                  </a:lnTo>
                  <a:lnTo>
                    <a:pt x="2433320" y="762634"/>
                  </a:lnTo>
                  <a:lnTo>
                    <a:pt x="2418714" y="804544"/>
                  </a:lnTo>
                  <a:lnTo>
                    <a:pt x="2397759" y="843914"/>
                  </a:lnTo>
                  <a:lnTo>
                    <a:pt x="2369184" y="881379"/>
                  </a:lnTo>
                  <a:lnTo>
                    <a:pt x="2333625" y="915669"/>
                  </a:lnTo>
                  <a:lnTo>
                    <a:pt x="2291079" y="946149"/>
                  </a:lnTo>
                  <a:lnTo>
                    <a:pt x="2250439" y="968374"/>
                  </a:lnTo>
                  <a:lnTo>
                    <a:pt x="2206625" y="986154"/>
                  </a:lnTo>
                  <a:lnTo>
                    <a:pt x="2160904" y="998854"/>
                  </a:lnTo>
                  <a:lnTo>
                    <a:pt x="2112645" y="1007109"/>
                  </a:lnTo>
                  <a:lnTo>
                    <a:pt x="2107564" y="1049654"/>
                  </a:lnTo>
                  <a:lnTo>
                    <a:pt x="2094864" y="1090294"/>
                  </a:lnTo>
                  <a:lnTo>
                    <a:pt x="2075179" y="1127759"/>
                  </a:lnTo>
                  <a:lnTo>
                    <a:pt x="2047875" y="1162684"/>
                  </a:lnTo>
                  <a:lnTo>
                    <a:pt x="2014854" y="1193164"/>
                  </a:lnTo>
                  <a:lnTo>
                    <a:pt x="1976754" y="1219199"/>
                  </a:lnTo>
                  <a:lnTo>
                    <a:pt x="1933575" y="1240154"/>
                  </a:lnTo>
                  <a:lnTo>
                    <a:pt x="1886584" y="1256029"/>
                  </a:lnTo>
                  <a:lnTo>
                    <a:pt x="1836420" y="1265554"/>
                  </a:lnTo>
                  <a:lnTo>
                    <a:pt x="1783714" y="1268729"/>
                  </a:lnTo>
                  <a:lnTo>
                    <a:pt x="1738629" y="1266189"/>
                  </a:lnTo>
                  <a:lnTo>
                    <a:pt x="1694814" y="1257934"/>
                  </a:lnTo>
                  <a:lnTo>
                    <a:pt x="1652904" y="1245869"/>
                  </a:lnTo>
                  <a:lnTo>
                    <a:pt x="1612900" y="1228724"/>
                  </a:lnTo>
                  <a:lnTo>
                    <a:pt x="1595120" y="1268094"/>
                  </a:lnTo>
                  <a:lnTo>
                    <a:pt x="1570989" y="1304289"/>
                  </a:lnTo>
                  <a:lnTo>
                    <a:pt x="1541145" y="1336674"/>
                  </a:lnTo>
                  <a:lnTo>
                    <a:pt x="1507489" y="1365884"/>
                  </a:lnTo>
                  <a:lnTo>
                    <a:pt x="1469389" y="1390649"/>
                  </a:lnTo>
                  <a:lnTo>
                    <a:pt x="1428114" y="1411604"/>
                  </a:lnTo>
                  <a:lnTo>
                    <a:pt x="1383664" y="1428114"/>
                  </a:lnTo>
                  <a:lnTo>
                    <a:pt x="1337309" y="1439544"/>
                  </a:lnTo>
                  <a:lnTo>
                    <a:pt x="1288414" y="1446529"/>
                  </a:lnTo>
                  <a:lnTo>
                    <a:pt x="1238884" y="1447799"/>
                  </a:lnTo>
                  <a:lnTo>
                    <a:pt x="1188720" y="1443989"/>
                  </a:lnTo>
                  <a:lnTo>
                    <a:pt x="1137920" y="1434464"/>
                  </a:lnTo>
                  <a:lnTo>
                    <a:pt x="1089025" y="1419859"/>
                  </a:lnTo>
                  <a:lnTo>
                    <a:pt x="1042670" y="1399539"/>
                  </a:lnTo>
                  <a:lnTo>
                    <a:pt x="1000759" y="1374139"/>
                  </a:lnTo>
                  <a:lnTo>
                    <a:pt x="963929" y="1344294"/>
                  </a:lnTo>
                  <a:lnTo>
                    <a:pt x="931545" y="1310639"/>
                  </a:lnTo>
                  <a:lnTo>
                    <a:pt x="886459" y="1329689"/>
                  </a:lnTo>
                  <a:lnTo>
                    <a:pt x="840104" y="1344294"/>
                  </a:lnTo>
                  <a:lnTo>
                    <a:pt x="792479" y="1354454"/>
                  </a:lnTo>
                  <a:lnTo>
                    <a:pt x="744220" y="1360169"/>
                  </a:lnTo>
                  <a:lnTo>
                    <a:pt x="696595" y="1361439"/>
                  </a:lnTo>
                  <a:lnTo>
                    <a:pt x="648334" y="1358264"/>
                  </a:lnTo>
                  <a:lnTo>
                    <a:pt x="601979" y="1350644"/>
                  </a:lnTo>
                  <a:lnTo>
                    <a:pt x="556259" y="1339214"/>
                  </a:lnTo>
                  <a:lnTo>
                    <a:pt x="511809" y="1323974"/>
                  </a:lnTo>
                  <a:lnTo>
                    <a:pt x="470534" y="1304924"/>
                  </a:lnTo>
                  <a:lnTo>
                    <a:pt x="431164" y="1281429"/>
                  </a:lnTo>
                  <a:lnTo>
                    <a:pt x="394970" y="1254759"/>
                  </a:lnTo>
                  <a:lnTo>
                    <a:pt x="361950" y="1224279"/>
                  </a:lnTo>
                  <a:lnTo>
                    <a:pt x="333375" y="1189989"/>
                  </a:lnTo>
                  <a:lnTo>
                    <a:pt x="332104" y="1188084"/>
                  </a:lnTo>
                  <a:lnTo>
                    <a:pt x="330200" y="1185544"/>
                  </a:lnTo>
                  <a:lnTo>
                    <a:pt x="328929" y="1183639"/>
                  </a:lnTo>
                  <a:lnTo>
                    <a:pt x="279400" y="1184274"/>
                  </a:lnTo>
                  <a:lnTo>
                    <a:pt x="231775" y="1177289"/>
                  </a:lnTo>
                  <a:lnTo>
                    <a:pt x="187325" y="1162684"/>
                  </a:lnTo>
                  <a:lnTo>
                    <a:pt x="147954" y="1142364"/>
                  </a:lnTo>
                  <a:lnTo>
                    <a:pt x="113664" y="1115694"/>
                  </a:lnTo>
                  <a:lnTo>
                    <a:pt x="86359" y="1084579"/>
                  </a:lnTo>
                  <a:lnTo>
                    <a:pt x="66675" y="1049019"/>
                  </a:lnTo>
                  <a:lnTo>
                    <a:pt x="55879" y="1009649"/>
                  </a:lnTo>
                  <a:lnTo>
                    <a:pt x="55244" y="966469"/>
                  </a:lnTo>
                  <a:lnTo>
                    <a:pt x="66675" y="924559"/>
                  </a:lnTo>
                  <a:lnTo>
                    <a:pt x="88264" y="885824"/>
                  </a:lnTo>
                  <a:lnTo>
                    <a:pt x="120650" y="850899"/>
                  </a:lnTo>
                  <a:lnTo>
                    <a:pt x="75564" y="823594"/>
                  </a:lnTo>
                  <a:lnTo>
                    <a:pt x="40004" y="789304"/>
                  </a:lnTo>
                  <a:lnTo>
                    <a:pt x="15239" y="750569"/>
                  </a:lnTo>
                  <a:lnTo>
                    <a:pt x="1904" y="708024"/>
                  </a:lnTo>
                  <a:lnTo>
                    <a:pt x="0" y="664209"/>
                  </a:lnTo>
                  <a:lnTo>
                    <a:pt x="10159" y="620394"/>
                  </a:lnTo>
                  <a:lnTo>
                    <a:pt x="33019" y="578484"/>
                  </a:lnTo>
                  <a:lnTo>
                    <a:pt x="67944" y="541019"/>
                  </a:lnTo>
                  <a:lnTo>
                    <a:pt x="111759" y="511809"/>
                  </a:lnTo>
                  <a:lnTo>
                    <a:pt x="163194" y="491489"/>
                  </a:lnTo>
                  <a:lnTo>
                    <a:pt x="219075" y="481329"/>
                  </a:lnTo>
                  <a:lnTo>
                    <a:pt x="221614" y="476249"/>
                  </a:lnTo>
                  <a:close/>
                </a:path>
                <a:path w="2440304" h="1447800">
                  <a:moveTo>
                    <a:pt x="266064" y="872489"/>
                  </a:moveTo>
                  <a:lnTo>
                    <a:pt x="228600" y="872489"/>
                  </a:lnTo>
                  <a:lnTo>
                    <a:pt x="192404" y="868044"/>
                  </a:lnTo>
                  <a:lnTo>
                    <a:pt x="156844" y="858519"/>
                  </a:lnTo>
                  <a:lnTo>
                    <a:pt x="123189" y="845184"/>
                  </a:lnTo>
                </a:path>
                <a:path w="2440304" h="1447800">
                  <a:moveTo>
                    <a:pt x="392429" y="1164589"/>
                  </a:moveTo>
                  <a:lnTo>
                    <a:pt x="377189" y="1169034"/>
                  </a:lnTo>
                  <a:lnTo>
                    <a:pt x="361314" y="1172844"/>
                  </a:lnTo>
                  <a:lnTo>
                    <a:pt x="346075" y="1175384"/>
                  </a:lnTo>
                  <a:lnTo>
                    <a:pt x="329564" y="1177289"/>
                  </a:lnTo>
                </a:path>
                <a:path w="2440304" h="1447800">
                  <a:moveTo>
                    <a:pt x="931545" y="1304924"/>
                  </a:moveTo>
                  <a:lnTo>
                    <a:pt x="920750" y="1290954"/>
                  </a:lnTo>
                  <a:lnTo>
                    <a:pt x="910589" y="1276349"/>
                  </a:lnTo>
                  <a:lnTo>
                    <a:pt x="901700" y="1261744"/>
                  </a:lnTo>
                  <a:lnTo>
                    <a:pt x="893445" y="1246504"/>
                  </a:lnTo>
                </a:path>
                <a:path w="2440304" h="1447800">
                  <a:moveTo>
                    <a:pt x="1628139" y="1159509"/>
                  </a:moveTo>
                  <a:lnTo>
                    <a:pt x="1626234" y="1176019"/>
                  </a:lnTo>
                  <a:lnTo>
                    <a:pt x="1623059" y="1191894"/>
                  </a:lnTo>
                  <a:lnTo>
                    <a:pt x="1618614" y="1207769"/>
                  </a:lnTo>
                  <a:lnTo>
                    <a:pt x="1613534" y="1223644"/>
                  </a:lnTo>
                </a:path>
              </a:pathLst>
            </a:custGeom>
            <a:ln w="95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093709" y="5031105"/>
              <a:ext cx="193675" cy="24891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391909" y="4345305"/>
              <a:ext cx="2138680" cy="525780"/>
            </a:xfrm>
            <a:custGeom>
              <a:avLst/>
              <a:gdLst/>
              <a:ahLst/>
              <a:cxnLst/>
              <a:rect l="l" t="t" r="r" b="b"/>
              <a:pathLst>
                <a:path w="2138679" h="525779">
                  <a:moveTo>
                    <a:pt x="2138680" y="435610"/>
                  </a:moveTo>
                  <a:lnTo>
                    <a:pt x="2123440" y="461010"/>
                  </a:lnTo>
                  <a:lnTo>
                    <a:pt x="2104390" y="484505"/>
                  </a:lnTo>
                  <a:lnTo>
                    <a:pt x="2082164" y="506095"/>
                  </a:lnTo>
                  <a:lnTo>
                    <a:pt x="2057399" y="525780"/>
                  </a:lnTo>
                </a:path>
                <a:path w="2138679" h="525779">
                  <a:moveTo>
                    <a:pt x="1943099" y="102870"/>
                  </a:moveTo>
                  <a:lnTo>
                    <a:pt x="1945005" y="113665"/>
                  </a:lnTo>
                  <a:lnTo>
                    <a:pt x="1946274" y="124460"/>
                  </a:lnTo>
                  <a:lnTo>
                    <a:pt x="1946910" y="134620"/>
                  </a:lnTo>
                  <a:lnTo>
                    <a:pt x="1946910" y="145415"/>
                  </a:lnTo>
                </a:path>
                <a:path w="2138679" h="525779">
                  <a:moveTo>
                    <a:pt x="1421130" y="53975"/>
                  </a:moveTo>
                  <a:lnTo>
                    <a:pt x="1429385" y="39370"/>
                  </a:lnTo>
                  <a:lnTo>
                    <a:pt x="1439544" y="25400"/>
                  </a:lnTo>
                  <a:lnTo>
                    <a:pt x="1450339" y="12065"/>
                  </a:lnTo>
                  <a:lnTo>
                    <a:pt x="1463039" y="0"/>
                  </a:lnTo>
                </a:path>
                <a:path w="2138679" h="525779">
                  <a:moveTo>
                    <a:pt x="1029335" y="79375"/>
                  </a:moveTo>
                  <a:lnTo>
                    <a:pt x="1033144" y="67310"/>
                  </a:lnTo>
                  <a:lnTo>
                    <a:pt x="1037589" y="55880"/>
                  </a:lnTo>
                  <a:lnTo>
                    <a:pt x="1043305" y="43815"/>
                  </a:lnTo>
                  <a:lnTo>
                    <a:pt x="1049655" y="33020"/>
                  </a:lnTo>
                </a:path>
                <a:path w="2138679" h="525779">
                  <a:moveTo>
                    <a:pt x="569594" y="95250"/>
                  </a:moveTo>
                  <a:lnTo>
                    <a:pt x="589280" y="105410"/>
                  </a:lnTo>
                  <a:lnTo>
                    <a:pt x="608330" y="116205"/>
                  </a:lnTo>
                  <a:lnTo>
                    <a:pt x="626110" y="127635"/>
                  </a:lnTo>
                  <a:lnTo>
                    <a:pt x="643255" y="140335"/>
                  </a:lnTo>
                </a:path>
                <a:path w="2138679" h="525779">
                  <a:moveTo>
                    <a:pt x="12700" y="450215"/>
                  </a:moveTo>
                  <a:lnTo>
                    <a:pt x="8254" y="438785"/>
                  </a:lnTo>
                  <a:lnTo>
                    <a:pt x="5079" y="426720"/>
                  </a:lnTo>
                  <a:lnTo>
                    <a:pt x="1904" y="414655"/>
                  </a:lnTo>
                  <a:lnTo>
                    <a:pt x="0" y="402590"/>
                  </a:lnTo>
                </a:path>
              </a:pathLst>
            </a:custGeom>
            <a:ln w="95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8107680" y="6530340"/>
            <a:ext cx="90170" cy="9016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866645" y="314959"/>
            <a:ext cx="60998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25" dirty="0">
                <a:latin typeface="Times New Roman"/>
                <a:cs typeface="Times New Roman"/>
              </a:rPr>
              <a:t>Splittingofdorbitalsinanoctahedral</a:t>
            </a:r>
            <a:r>
              <a:rPr sz="2400" b="1" spc="-320" dirty="0">
                <a:latin typeface="Times New Roman"/>
                <a:cs typeface="Times New Roman"/>
              </a:rPr>
              <a:t> </a:t>
            </a:r>
            <a:r>
              <a:rPr sz="2400" b="1" spc="10" dirty="0">
                <a:latin typeface="Times New Roman"/>
                <a:cs typeface="Times New Roman"/>
              </a:rPr>
              <a:t>ligandfield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32484" y="4811648"/>
            <a:ext cx="341884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235" dirty="0">
                <a:latin typeface="Times New Roman"/>
                <a:cs typeface="Times New Roman"/>
              </a:rPr>
              <a:t>Spectrochemical</a:t>
            </a:r>
            <a:r>
              <a:rPr sz="3200" b="1" spc="-140" dirty="0">
                <a:latin typeface="Times New Roman"/>
                <a:cs typeface="Times New Roman"/>
              </a:rPr>
              <a:t> </a:t>
            </a:r>
            <a:r>
              <a:rPr sz="3200" b="1" spc="-215" dirty="0">
                <a:latin typeface="Times New Roman"/>
                <a:cs typeface="Times New Roman"/>
              </a:rPr>
              <a:t>Series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96278" y="4499229"/>
            <a:ext cx="1024255" cy="85344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6350" algn="ctr">
              <a:lnSpc>
                <a:spcPct val="100800"/>
              </a:lnSpc>
              <a:spcBef>
                <a:spcPts val="80"/>
              </a:spcBef>
            </a:pPr>
            <a:r>
              <a:rPr sz="1800" i="1" spc="-25" dirty="0">
                <a:latin typeface="Times New Roman"/>
                <a:cs typeface="Times New Roman"/>
              </a:rPr>
              <a:t>Large </a:t>
            </a:r>
            <a:r>
              <a:rPr sz="1800" dirty="0">
                <a:latin typeface="Times New Roman"/>
                <a:cs typeface="Times New Roman"/>
              </a:rPr>
              <a:t>Δ  </a:t>
            </a:r>
            <a:r>
              <a:rPr sz="1800" spc="-40" dirty="0">
                <a:latin typeface="Times New Roman"/>
                <a:cs typeface="Times New Roman"/>
              </a:rPr>
              <a:t>Str</a:t>
            </a:r>
            <a:r>
              <a:rPr sz="1800" spc="-60" dirty="0">
                <a:latin typeface="Times New Roman"/>
                <a:cs typeface="Times New Roman"/>
              </a:rPr>
              <a:t>o</a:t>
            </a:r>
            <a:r>
              <a:rPr sz="1800" spc="-50" dirty="0">
                <a:latin typeface="Times New Roman"/>
                <a:cs typeface="Times New Roman"/>
              </a:rPr>
              <a:t>n</a:t>
            </a:r>
            <a:r>
              <a:rPr sz="1800" spc="120" dirty="0">
                <a:latin typeface="Times New Roman"/>
                <a:cs typeface="Times New Roman"/>
              </a:rPr>
              <a:t>g</a:t>
            </a:r>
            <a:r>
              <a:rPr sz="1800" spc="-40" dirty="0">
                <a:latin typeface="Times New Roman"/>
                <a:cs typeface="Times New Roman"/>
              </a:rPr>
              <a:t>f</a:t>
            </a:r>
            <a:r>
              <a:rPr sz="1800" spc="-35" dirty="0">
                <a:latin typeface="Times New Roman"/>
                <a:cs typeface="Times New Roman"/>
              </a:rPr>
              <a:t>ie</a:t>
            </a:r>
            <a:r>
              <a:rPr sz="1800" spc="-20" dirty="0">
                <a:latin typeface="Times New Roman"/>
                <a:cs typeface="Times New Roman"/>
              </a:rPr>
              <a:t>l</a:t>
            </a:r>
            <a:r>
              <a:rPr sz="1800" spc="-35" dirty="0">
                <a:latin typeface="Times New Roman"/>
                <a:cs typeface="Times New Roman"/>
              </a:rPr>
              <a:t>d  </a:t>
            </a:r>
            <a:r>
              <a:rPr sz="1800" spc="5" dirty="0">
                <a:latin typeface="Times New Roman"/>
                <a:cs typeface="Times New Roman"/>
              </a:rPr>
              <a:t>ligands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228600" y="5834964"/>
            <a:ext cx="8521700" cy="557530"/>
            <a:chOff x="228600" y="5834964"/>
            <a:chExt cx="8521700" cy="557530"/>
          </a:xfrm>
        </p:grpSpPr>
        <p:sp>
          <p:nvSpPr>
            <p:cNvPr id="13" name="object 13"/>
            <p:cNvSpPr/>
            <p:nvPr/>
          </p:nvSpPr>
          <p:spPr>
            <a:xfrm>
              <a:off x="228600" y="5941644"/>
              <a:ext cx="8521700" cy="38099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936230" y="6221679"/>
              <a:ext cx="170815" cy="17081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729855" y="5834964"/>
              <a:ext cx="251459" cy="25146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55562" y="6055804"/>
              <a:ext cx="139700" cy="163830"/>
            </a:xfrm>
            <a:custGeom>
              <a:avLst/>
              <a:gdLst/>
              <a:ahLst/>
              <a:cxnLst/>
              <a:rect l="l" t="t" r="r" b="b"/>
              <a:pathLst>
                <a:path w="139700" h="163829">
                  <a:moveTo>
                    <a:pt x="22733" y="0"/>
                  </a:moveTo>
                  <a:lnTo>
                    <a:pt x="0" y="0"/>
                  </a:lnTo>
                  <a:lnTo>
                    <a:pt x="0" y="163639"/>
                  </a:lnTo>
                  <a:lnTo>
                    <a:pt x="22733" y="163639"/>
                  </a:lnTo>
                  <a:lnTo>
                    <a:pt x="22733" y="0"/>
                  </a:lnTo>
                  <a:close/>
                </a:path>
                <a:path w="139700" h="163829">
                  <a:moveTo>
                    <a:pt x="139458" y="11391"/>
                  </a:moveTo>
                  <a:lnTo>
                    <a:pt x="43472" y="11391"/>
                  </a:lnTo>
                  <a:lnTo>
                    <a:pt x="43472" y="20002"/>
                  </a:lnTo>
                  <a:lnTo>
                    <a:pt x="139458" y="20002"/>
                  </a:lnTo>
                  <a:lnTo>
                    <a:pt x="139458" y="1139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87095" y="6102235"/>
              <a:ext cx="117906" cy="11720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89660" y="6055804"/>
              <a:ext cx="328930" cy="163830"/>
            </a:xfrm>
            <a:custGeom>
              <a:avLst/>
              <a:gdLst/>
              <a:ahLst/>
              <a:cxnLst/>
              <a:rect l="l" t="t" r="r" b="b"/>
              <a:pathLst>
                <a:path w="328930" h="163829">
                  <a:moveTo>
                    <a:pt x="129730" y="116205"/>
                  </a:moveTo>
                  <a:lnTo>
                    <a:pt x="111175" y="82473"/>
                  </a:lnTo>
                  <a:lnTo>
                    <a:pt x="106184" y="79895"/>
                  </a:lnTo>
                  <a:lnTo>
                    <a:pt x="106184" y="110096"/>
                  </a:lnTo>
                  <a:lnTo>
                    <a:pt x="106184" y="121412"/>
                  </a:lnTo>
                  <a:lnTo>
                    <a:pt x="72859" y="144322"/>
                  </a:lnTo>
                  <a:lnTo>
                    <a:pt x="22745" y="144322"/>
                  </a:lnTo>
                  <a:lnTo>
                    <a:pt x="22745" y="88074"/>
                  </a:lnTo>
                  <a:lnTo>
                    <a:pt x="73406" y="88074"/>
                  </a:lnTo>
                  <a:lnTo>
                    <a:pt x="106184" y="110096"/>
                  </a:lnTo>
                  <a:lnTo>
                    <a:pt x="106184" y="79895"/>
                  </a:lnTo>
                  <a:lnTo>
                    <a:pt x="104736" y="79146"/>
                  </a:lnTo>
                  <a:lnTo>
                    <a:pt x="97396" y="76581"/>
                  </a:lnTo>
                  <a:lnTo>
                    <a:pt x="105448" y="72783"/>
                  </a:lnTo>
                  <a:lnTo>
                    <a:pt x="110299" y="68757"/>
                  </a:lnTo>
                  <a:lnTo>
                    <a:pt x="111467" y="67792"/>
                  </a:lnTo>
                  <a:lnTo>
                    <a:pt x="119430" y="55435"/>
                  </a:lnTo>
                  <a:lnTo>
                    <a:pt x="121424" y="48856"/>
                  </a:lnTo>
                  <a:lnTo>
                    <a:pt x="121373" y="34213"/>
                  </a:lnTo>
                  <a:lnTo>
                    <a:pt x="119176" y="27139"/>
                  </a:lnTo>
                  <a:lnTo>
                    <a:pt x="114071" y="19316"/>
                  </a:lnTo>
                  <a:lnTo>
                    <a:pt x="110197" y="13373"/>
                  </a:lnTo>
                  <a:lnTo>
                    <a:pt x="103987" y="8280"/>
                  </a:lnTo>
                  <a:lnTo>
                    <a:pt x="99034" y="6223"/>
                  </a:lnTo>
                  <a:lnTo>
                    <a:pt x="99034" y="39001"/>
                  </a:lnTo>
                  <a:lnTo>
                    <a:pt x="99034" y="50152"/>
                  </a:lnTo>
                  <a:lnTo>
                    <a:pt x="69977" y="68757"/>
                  </a:lnTo>
                  <a:lnTo>
                    <a:pt x="22745" y="68757"/>
                  </a:lnTo>
                  <a:lnTo>
                    <a:pt x="22745" y="19316"/>
                  </a:lnTo>
                  <a:lnTo>
                    <a:pt x="57086" y="19316"/>
                  </a:lnTo>
                  <a:lnTo>
                    <a:pt x="97675" y="34213"/>
                  </a:lnTo>
                  <a:lnTo>
                    <a:pt x="99034" y="39001"/>
                  </a:lnTo>
                  <a:lnTo>
                    <a:pt x="99034" y="6223"/>
                  </a:lnTo>
                  <a:lnTo>
                    <a:pt x="64465" y="0"/>
                  </a:lnTo>
                  <a:lnTo>
                    <a:pt x="0" y="0"/>
                  </a:lnTo>
                  <a:lnTo>
                    <a:pt x="0" y="163639"/>
                  </a:lnTo>
                  <a:lnTo>
                    <a:pt x="65519" y="163639"/>
                  </a:lnTo>
                  <a:lnTo>
                    <a:pt x="107048" y="156387"/>
                  </a:lnTo>
                  <a:lnTo>
                    <a:pt x="121107" y="144322"/>
                  </a:lnTo>
                  <a:lnTo>
                    <a:pt x="121246" y="144157"/>
                  </a:lnTo>
                  <a:lnTo>
                    <a:pt x="128028" y="130987"/>
                  </a:lnTo>
                  <a:lnTo>
                    <a:pt x="129730" y="123863"/>
                  </a:lnTo>
                  <a:lnTo>
                    <a:pt x="129730" y="116205"/>
                  </a:lnTo>
                  <a:close/>
                </a:path>
                <a:path w="328930" h="163829">
                  <a:moveTo>
                    <a:pt x="228701" y="48895"/>
                  </a:moveTo>
                  <a:lnTo>
                    <a:pt x="221361" y="44577"/>
                  </a:lnTo>
                  <a:lnTo>
                    <a:pt x="214134" y="42418"/>
                  </a:lnTo>
                  <a:lnTo>
                    <a:pt x="202095" y="42418"/>
                  </a:lnTo>
                  <a:lnTo>
                    <a:pt x="197586" y="43764"/>
                  </a:lnTo>
                  <a:lnTo>
                    <a:pt x="189382" y="49110"/>
                  </a:lnTo>
                  <a:lnTo>
                    <a:pt x="184912" y="54660"/>
                  </a:lnTo>
                  <a:lnTo>
                    <a:pt x="180060" y="63068"/>
                  </a:lnTo>
                  <a:lnTo>
                    <a:pt x="180060" y="45097"/>
                  </a:lnTo>
                  <a:lnTo>
                    <a:pt x="161074" y="45097"/>
                  </a:lnTo>
                  <a:lnTo>
                    <a:pt x="161074" y="163639"/>
                  </a:lnTo>
                  <a:lnTo>
                    <a:pt x="182181" y="163639"/>
                  </a:lnTo>
                  <a:lnTo>
                    <a:pt x="182181" y="93091"/>
                  </a:lnTo>
                  <a:lnTo>
                    <a:pt x="183349" y="85280"/>
                  </a:lnTo>
                  <a:lnTo>
                    <a:pt x="201358" y="63182"/>
                  </a:lnTo>
                  <a:lnTo>
                    <a:pt x="211124" y="63182"/>
                  </a:lnTo>
                  <a:lnTo>
                    <a:pt x="216281" y="64630"/>
                  </a:lnTo>
                  <a:lnTo>
                    <a:pt x="221437" y="67538"/>
                  </a:lnTo>
                  <a:lnTo>
                    <a:pt x="223126" y="63182"/>
                  </a:lnTo>
                  <a:lnTo>
                    <a:pt x="228701" y="48895"/>
                  </a:lnTo>
                  <a:close/>
                </a:path>
                <a:path w="328930" h="163829">
                  <a:moveTo>
                    <a:pt x="328676" y="11391"/>
                  </a:moveTo>
                  <a:lnTo>
                    <a:pt x="232689" y="11391"/>
                  </a:lnTo>
                  <a:lnTo>
                    <a:pt x="232689" y="20002"/>
                  </a:lnTo>
                  <a:lnTo>
                    <a:pt x="328676" y="20002"/>
                  </a:lnTo>
                  <a:lnTo>
                    <a:pt x="328676" y="1139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136319" y="6102235"/>
              <a:ext cx="117906" cy="117208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330578" y="5989180"/>
              <a:ext cx="350751" cy="233057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85492" y="6102235"/>
              <a:ext cx="117982" cy="11720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982470" y="6053010"/>
              <a:ext cx="308610" cy="169545"/>
            </a:xfrm>
            <a:custGeom>
              <a:avLst/>
              <a:gdLst/>
              <a:ahLst/>
              <a:cxnLst/>
              <a:rect l="l" t="t" r="r" b="b"/>
              <a:pathLst>
                <a:path w="308610" h="169545">
                  <a:moveTo>
                    <a:pt x="151892" y="114528"/>
                  </a:moveTo>
                  <a:lnTo>
                    <a:pt x="129159" y="109054"/>
                  </a:lnTo>
                  <a:lnTo>
                    <a:pt x="126301" y="118757"/>
                  </a:lnTo>
                  <a:lnTo>
                    <a:pt x="122389" y="127076"/>
                  </a:lnTo>
                  <a:lnTo>
                    <a:pt x="88023" y="150050"/>
                  </a:lnTo>
                  <a:lnTo>
                    <a:pt x="78867" y="150698"/>
                  </a:lnTo>
                  <a:lnTo>
                    <a:pt x="71170" y="150228"/>
                  </a:lnTo>
                  <a:lnTo>
                    <a:pt x="33502" y="127025"/>
                  </a:lnTo>
                  <a:lnTo>
                    <a:pt x="23495" y="83273"/>
                  </a:lnTo>
                  <a:lnTo>
                    <a:pt x="23825" y="75247"/>
                  </a:lnTo>
                  <a:lnTo>
                    <a:pt x="36207" y="38176"/>
                  </a:lnTo>
                  <a:lnTo>
                    <a:pt x="71132" y="19100"/>
                  </a:lnTo>
                  <a:lnTo>
                    <a:pt x="80645" y="18529"/>
                  </a:lnTo>
                  <a:lnTo>
                    <a:pt x="88874" y="19050"/>
                  </a:lnTo>
                  <a:lnTo>
                    <a:pt x="123253" y="44373"/>
                  </a:lnTo>
                  <a:lnTo>
                    <a:pt x="126619" y="52692"/>
                  </a:lnTo>
                  <a:lnTo>
                    <a:pt x="148971" y="47663"/>
                  </a:lnTo>
                  <a:lnTo>
                    <a:pt x="124460" y="12509"/>
                  </a:lnTo>
                  <a:lnTo>
                    <a:pt x="81153" y="0"/>
                  </a:lnTo>
                  <a:lnTo>
                    <a:pt x="69977" y="622"/>
                  </a:lnTo>
                  <a:lnTo>
                    <a:pt x="30530" y="15405"/>
                  </a:lnTo>
                  <a:lnTo>
                    <a:pt x="5778" y="48729"/>
                  </a:lnTo>
                  <a:lnTo>
                    <a:pt x="0" y="83388"/>
                  </a:lnTo>
                  <a:lnTo>
                    <a:pt x="571" y="94919"/>
                  </a:lnTo>
                  <a:lnTo>
                    <a:pt x="14160" y="136867"/>
                  </a:lnTo>
                  <a:lnTo>
                    <a:pt x="44945" y="163169"/>
                  </a:lnTo>
                  <a:lnTo>
                    <a:pt x="80772" y="169227"/>
                  </a:lnTo>
                  <a:lnTo>
                    <a:pt x="93675" y="168363"/>
                  </a:lnTo>
                  <a:lnTo>
                    <a:pt x="105549" y="165735"/>
                  </a:lnTo>
                  <a:lnTo>
                    <a:pt x="116395" y="161353"/>
                  </a:lnTo>
                  <a:lnTo>
                    <a:pt x="126238" y="155219"/>
                  </a:lnTo>
                  <a:lnTo>
                    <a:pt x="131178" y="150698"/>
                  </a:lnTo>
                  <a:lnTo>
                    <a:pt x="134772" y="147421"/>
                  </a:lnTo>
                  <a:lnTo>
                    <a:pt x="141909" y="138036"/>
                  </a:lnTo>
                  <a:lnTo>
                    <a:pt x="147650" y="127025"/>
                  </a:lnTo>
                  <a:lnTo>
                    <a:pt x="151892" y="114528"/>
                  </a:lnTo>
                  <a:close/>
                </a:path>
                <a:path w="308610" h="169545">
                  <a:moveTo>
                    <a:pt x="193675" y="2794"/>
                  </a:moveTo>
                  <a:lnTo>
                    <a:pt x="172593" y="2794"/>
                  </a:lnTo>
                  <a:lnTo>
                    <a:pt x="172593" y="166433"/>
                  </a:lnTo>
                  <a:lnTo>
                    <a:pt x="193675" y="166433"/>
                  </a:lnTo>
                  <a:lnTo>
                    <a:pt x="193675" y="2794"/>
                  </a:lnTo>
                  <a:close/>
                </a:path>
                <a:path w="308610" h="169545">
                  <a:moveTo>
                    <a:pt x="308457" y="14185"/>
                  </a:moveTo>
                  <a:lnTo>
                    <a:pt x="212471" y="14185"/>
                  </a:lnTo>
                  <a:lnTo>
                    <a:pt x="212471" y="22796"/>
                  </a:lnTo>
                  <a:lnTo>
                    <a:pt x="308457" y="22796"/>
                  </a:lnTo>
                  <a:lnTo>
                    <a:pt x="308457" y="1418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385948" y="6102235"/>
              <a:ext cx="117982" cy="11720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589276" y="6052909"/>
              <a:ext cx="436245" cy="169545"/>
            </a:xfrm>
            <a:custGeom>
              <a:avLst/>
              <a:gdLst/>
              <a:ahLst/>
              <a:cxnLst/>
              <a:rect l="l" t="t" r="r" b="b"/>
              <a:pathLst>
                <a:path w="436244" h="169545">
                  <a:moveTo>
                    <a:pt x="135382" y="2895"/>
                  </a:moveTo>
                  <a:lnTo>
                    <a:pt x="113538" y="2895"/>
                  </a:lnTo>
                  <a:lnTo>
                    <a:pt x="113538" y="131368"/>
                  </a:lnTo>
                  <a:lnTo>
                    <a:pt x="47967" y="37947"/>
                  </a:lnTo>
                  <a:lnTo>
                    <a:pt x="23368" y="2895"/>
                  </a:lnTo>
                  <a:lnTo>
                    <a:pt x="0" y="2895"/>
                  </a:lnTo>
                  <a:lnTo>
                    <a:pt x="0" y="166535"/>
                  </a:lnTo>
                  <a:lnTo>
                    <a:pt x="21844" y="166535"/>
                  </a:lnTo>
                  <a:lnTo>
                    <a:pt x="21844" y="37947"/>
                  </a:lnTo>
                  <a:lnTo>
                    <a:pt x="112014" y="166535"/>
                  </a:lnTo>
                  <a:lnTo>
                    <a:pt x="135382" y="166535"/>
                  </a:lnTo>
                  <a:lnTo>
                    <a:pt x="135382" y="131368"/>
                  </a:lnTo>
                  <a:lnTo>
                    <a:pt x="135382" y="2895"/>
                  </a:lnTo>
                  <a:close/>
                </a:path>
                <a:path w="436244" h="169545">
                  <a:moveTo>
                    <a:pt x="328282" y="84823"/>
                  </a:moveTo>
                  <a:lnTo>
                    <a:pt x="318262" y="41021"/>
                  </a:lnTo>
                  <a:lnTo>
                    <a:pt x="304927" y="22834"/>
                  </a:lnTo>
                  <a:lnTo>
                    <a:pt x="304927" y="84823"/>
                  </a:lnTo>
                  <a:lnTo>
                    <a:pt x="303872" y="99733"/>
                  </a:lnTo>
                  <a:lnTo>
                    <a:pt x="279425" y="141135"/>
                  </a:lnTo>
                  <a:lnTo>
                    <a:pt x="245999" y="150799"/>
                  </a:lnTo>
                  <a:lnTo>
                    <a:pt x="233908" y="149733"/>
                  </a:lnTo>
                  <a:lnTo>
                    <a:pt x="196824" y="124485"/>
                  </a:lnTo>
                  <a:lnTo>
                    <a:pt x="187452" y="87172"/>
                  </a:lnTo>
                  <a:lnTo>
                    <a:pt x="188544" y="70027"/>
                  </a:lnTo>
                  <a:lnTo>
                    <a:pt x="204851" y="34429"/>
                  </a:lnTo>
                  <a:lnTo>
                    <a:pt x="246380" y="18630"/>
                  </a:lnTo>
                  <a:lnTo>
                    <a:pt x="254660" y="19151"/>
                  </a:lnTo>
                  <a:lnTo>
                    <a:pt x="289064" y="36728"/>
                  </a:lnTo>
                  <a:lnTo>
                    <a:pt x="304469" y="75158"/>
                  </a:lnTo>
                  <a:lnTo>
                    <a:pt x="304927" y="84823"/>
                  </a:lnTo>
                  <a:lnTo>
                    <a:pt x="304927" y="22834"/>
                  </a:lnTo>
                  <a:lnTo>
                    <a:pt x="268897" y="2705"/>
                  </a:lnTo>
                  <a:lnTo>
                    <a:pt x="246253" y="0"/>
                  </a:lnTo>
                  <a:lnTo>
                    <a:pt x="228904" y="1447"/>
                  </a:lnTo>
                  <a:lnTo>
                    <a:pt x="186944" y="23050"/>
                  </a:lnTo>
                  <a:lnTo>
                    <a:pt x="165404" y="67576"/>
                  </a:lnTo>
                  <a:lnTo>
                    <a:pt x="163969" y="87172"/>
                  </a:lnTo>
                  <a:lnTo>
                    <a:pt x="164566" y="97472"/>
                  </a:lnTo>
                  <a:lnTo>
                    <a:pt x="179374" y="136842"/>
                  </a:lnTo>
                  <a:lnTo>
                    <a:pt x="212674" y="163055"/>
                  </a:lnTo>
                  <a:lnTo>
                    <a:pt x="246126" y="169329"/>
                  </a:lnTo>
                  <a:lnTo>
                    <a:pt x="257149" y="168706"/>
                  </a:lnTo>
                  <a:lnTo>
                    <a:pt x="296989" y="153581"/>
                  </a:lnTo>
                  <a:lnTo>
                    <a:pt x="322389" y="119329"/>
                  </a:lnTo>
                  <a:lnTo>
                    <a:pt x="327647" y="97066"/>
                  </a:lnTo>
                  <a:lnTo>
                    <a:pt x="328282" y="84823"/>
                  </a:lnTo>
                  <a:close/>
                </a:path>
                <a:path w="436244" h="169545">
                  <a:moveTo>
                    <a:pt x="436219" y="14287"/>
                  </a:moveTo>
                  <a:lnTo>
                    <a:pt x="340233" y="14287"/>
                  </a:lnTo>
                  <a:lnTo>
                    <a:pt x="340233" y="22898"/>
                  </a:lnTo>
                  <a:lnTo>
                    <a:pt x="436219" y="22898"/>
                  </a:lnTo>
                  <a:lnTo>
                    <a:pt x="436219" y="14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125089" y="6102235"/>
              <a:ext cx="117983" cy="11720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329813" y="6055360"/>
              <a:ext cx="224790" cy="163830"/>
            </a:xfrm>
            <a:custGeom>
              <a:avLst/>
              <a:gdLst/>
              <a:ahLst/>
              <a:cxnLst/>
              <a:rect l="l" t="t" r="r" b="b"/>
              <a:pathLst>
                <a:path w="224789" h="163829">
                  <a:moveTo>
                    <a:pt x="115951" y="0"/>
                  </a:moveTo>
                  <a:lnTo>
                    <a:pt x="0" y="0"/>
                  </a:lnTo>
                  <a:lnTo>
                    <a:pt x="0" y="20320"/>
                  </a:lnTo>
                  <a:lnTo>
                    <a:pt x="0" y="69850"/>
                  </a:lnTo>
                  <a:lnTo>
                    <a:pt x="0" y="90170"/>
                  </a:lnTo>
                  <a:lnTo>
                    <a:pt x="0" y="163830"/>
                  </a:lnTo>
                  <a:lnTo>
                    <a:pt x="22733" y="163830"/>
                  </a:lnTo>
                  <a:lnTo>
                    <a:pt x="22733" y="90170"/>
                  </a:lnTo>
                  <a:lnTo>
                    <a:pt x="103378" y="90170"/>
                  </a:lnTo>
                  <a:lnTo>
                    <a:pt x="103378" y="69850"/>
                  </a:lnTo>
                  <a:lnTo>
                    <a:pt x="22733" y="69850"/>
                  </a:lnTo>
                  <a:lnTo>
                    <a:pt x="22733" y="20320"/>
                  </a:lnTo>
                  <a:lnTo>
                    <a:pt x="115951" y="20320"/>
                  </a:lnTo>
                  <a:lnTo>
                    <a:pt x="115951" y="0"/>
                  </a:lnTo>
                  <a:close/>
                </a:path>
                <a:path w="224789" h="163829">
                  <a:moveTo>
                    <a:pt x="224510" y="11836"/>
                  </a:moveTo>
                  <a:lnTo>
                    <a:pt x="128524" y="11836"/>
                  </a:lnTo>
                  <a:lnTo>
                    <a:pt x="128524" y="20447"/>
                  </a:lnTo>
                  <a:lnTo>
                    <a:pt x="224510" y="20447"/>
                  </a:lnTo>
                  <a:lnTo>
                    <a:pt x="224510" y="1183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658489" y="6102235"/>
              <a:ext cx="117983" cy="11720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856621" y="6052909"/>
              <a:ext cx="438784" cy="169545"/>
            </a:xfrm>
            <a:custGeom>
              <a:avLst/>
              <a:gdLst/>
              <a:ahLst/>
              <a:cxnLst/>
              <a:rect l="l" t="t" r="r" b="b"/>
              <a:pathLst>
                <a:path w="438785" h="169545">
                  <a:moveTo>
                    <a:pt x="164312" y="84823"/>
                  </a:moveTo>
                  <a:lnTo>
                    <a:pt x="154292" y="41021"/>
                  </a:lnTo>
                  <a:lnTo>
                    <a:pt x="140957" y="22834"/>
                  </a:lnTo>
                  <a:lnTo>
                    <a:pt x="140957" y="84823"/>
                  </a:lnTo>
                  <a:lnTo>
                    <a:pt x="139903" y="99733"/>
                  </a:lnTo>
                  <a:lnTo>
                    <a:pt x="115455" y="141135"/>
                  </a:lnTo>
                  <a:lnTo>
                    <a:pt x="82029" y="150799"/>
                  </a:lnTo>
                  <a:lnTo>
                    <a:pt x="69938" y="149733"/>
                  </a:lnTo>
                  <a:lnTo>
                    <a:pt x="32854" y="124485"/>
                  </a:lnTo>
                  <a:lnTo>
                    <a:pt x="23482" y="87172"/>
                  </a:lnTo>
                  <a:lnTo>
                    <a:pt x="24574" y="70027"/>
                  </a:lnTo>
                  <a:lnTo>
                    <a:pt x="40881" y="34429"/>
                  </a:lnTo>
                  <a:lnTo>
                    <a:pt x="82410" y="18630"/>
                  </a:lnTo>
                  <a:lnTo>
                    <a:pt x="90690" y="19151"/>
                  </a:lnTo>
                  <a:lnTo>
                    <a:pt x="125095" y="36728"/>
                  </a:lnTo>
                  <a:lnTo>
                    <a:pt x="140500" y="75158"/>
                  </a:lnTo>
                  <a:lnTo>
                    <a:pt x="140957" y="84823"/>
                  </a:lnTo>
                  <a:lnTo>
                    <a:pt x="140957" y="22834"/>
                  </a:lnTo>
                  <a:lnTo>
                    <a:pt x="104927" y="2705"/>
                  </a:lnTo>
                  <a:lnTo>
                    <a:pt x="82283" y="0"/>
                  </a:lnTo>
                  <a:lnTo>
                    <a:pt x="64935" y="1447"/>
                  </a:lnTo>
                  <a:lnTo>
                    <a:pt x="22974" y="23050"/>
                  </a:lnTo>
                  <a:lnTo>
                    <a:pt x="1435" y="67576"/>
                  </a:lnTo>
                  <a:lnTo>
                    <a:pt x="0" y="87172"/>
                  </a:lnTo>
                  <a:lnTo>
                    <a:pt x="596" y="97472"/>
                  </a:lnTo>
                  <a:lnTo>
                    <a:pt x="15417" y="136842"/>
                  </a:lnTo>
                  <a:lnTo>
                    <a:pt x="48704" y="163055"/>
                  </a:lnTo>
                  <a:lnTo>
                    <a:pt x="82156" y="169329"/>
                  </a:lnTo>
                  <a:lnTo>
                    <a:pt x="93179" y="168706"/>
                  </a:lnTo>
                  <a:lnTo>
                    <a:pt x="133019" y="153581"/>
                  </a:lnTo>
                  <a:lnTo>
                    <a:pt x="158419" y="119329"/>
                  </a:lnTo>
                  <a:lnTo>
                    <a:pt x="163677" y="97066"/>
                  </a:lnTo>
                  <a:lnTo>
                    <a:pt x="164312" y="84823"/>
                  </a:lnTo>
                  <a:close/>
                </a:path>
                <a:path w="438785" h="169545">
                  <a:moveTo>
                    <a:pt x="325361" y="2895"/>
                  </a:moveTo>
                  <a:lnTo>
                    <a:pt x="302628" y="2895"/>
                  </a:lnTo>
                  <a:lnTo>
                    <a:pt x="302628" y="70091"/>
                  </a:lnTo>
                  <a:lnTo>
                    <a:pt x="213220" y="70091"/>
                  </a:lnTo>
                  <a:lnTo>
                    <a:pt x="213220" y="2895"/>
                  </a:lnTo>
                  <a:lnTo>
                    <a:pt x="190487" y="2895"/>
                  </a:lnTo>
                  <a:lnTo>
                    <a:pt x="190487" y="166535"/>
                  </a:lnTo>
                  <a:lnTo>
                    <a:pt x="213220" y="166535"/>
                  </a:lnTo>
                  <a:lnTo>
                    <a:pt x="213220" y="89408"/>
                  </a:lnTo>
                  <a:lnTo>
                    <a:pt x="302628" y="89408"/>
                  </a:lnTo>
                  <a:lnTo>
                    <a:pt x="302628" y="166535"/>
                  </a:lnTo>
                  <a:lnTo>
                    <a:pt x="325361" y="166535"/>
                  </a:lnTo>
                  <a:lnTo>
                    <a:pt x="325361" y="89408"/>
                  </a:lnTo>
                  <a:lnTo>
                    <a:pt x="325361" y="70091"/>
                  </a:lnTo>
                  <a:lnTo>
                    <a:pt x="325361" y="2895"/>
                  </a:lnTo>
                  <a:close/>
                </a:path>
                <a:path w="438785" h="169545">
                  <a:moveTo>
                    <a:pt x="438365" y="14287"/>
                  </a:moveTo>
                  <a:lnTo>
                    <a:pt x="342379" y="14287"/>
                  </a:lnTo>
                  <a:lnTo>
                    <a:pt x="342379" y="22898"/>
                  </a:lnTo>
                  <a:lnTo>
                    <a:pt x="438365" y="22898"/>
                  </a:lnTo>
                  <a:lnTo>
                    <a:pt x="438365" y="14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386960" y="6102235"/>
              <a:ext cx="117983" cy="11720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91177" y="6052909"/>
              <a:ext cx="397510" cy="169545"/>
            </a:xfrm>
            <a:custGeom>
              <a:avLst/>
              <a:gdLst/>
              <a:ahLst/>
              <a:cxnLst/>
              <a:rect l="l" t="t" r="r" b="b"/>
              <a:pathLst>
                <a:path w="397510" h="169545">
                  <a:moveTo>
                    <a:pt x="22733" y="2895"/>
                  </a:moveTo>
                  <a:lnTo>
                    <a:pt x="0" y="2895"/>
                  </a:lnTo>
                  <a:lnTo>
                    <a:pt x="0" y="166535"/>
                  </a:lnTo>
                  <a:lnTo>
                    <a:pt x="22733" y="166535"/>
                  </a:lnTo>
                  <a:lnTo>
                    <a:pt x="22733" y="89408"/>
                  </a:lnTo>
                  <a:lnTo>
                    <a:pt x="134874" y="89408"/>
                  </a:lnTo>
                  <a:lnTo>
                    <a:pt x="134874" y="70091"/>
                  </a:lnTo>
                  <a:lnTo>
                    <a:pt x="22733" y="70091"/>
                  </a:lnTo>
                  <a:lnTo>
                    <a:pt x="22733" y="2895"/>
                  </a:lnTo>
                  <a:close/>
                </a:path>
                <a:path w="397510" h="169545">
                  <a:moveTo>
                    <a:pt x="134874" y="89408"/>
                  </a:moveTo>
                  <a:lnTo>
                    <a:pt x="112140" y="89408"/>
                  </a:lnTo>
                  <a:lnTo>
                    <a:pt x="112140" y="166535"/>
                  </a:lnTo>
                  <a:lnTo>
                    <a:pt x="134874" y="166535"/>
                  </a:lnTo>
                  <a:lnTo>
                    <a:pt x="134874" y="89408"/>
                  </a:lnTo>
                  <a:close/>
                </a:path>
                <a:path w="397510" h="169545">
                  <a:moveTo>
                    <a:pt x="134874" y="2895"/>
                  </a:moveTo>
                  <a:lnTo>
                    <a:pt x="112140" y="2895"/>
                  </a:lnTo>
                  <a:lnTo>
                    <a:pt x="112140" y="70091"/>
                  </a:lnTo>
                  <a:lnTo>
                    <a:pt x="134874" y="70091"/>
                  </a:lnTo>
                  <a:lnTo>
                    <a:pt x="134874" y="2895"/>
                  </a:lnTo>
                  <a:close/>
                </a:path>
                <a:path w="397510" h="169545">
                  <a:moveTo>
                    <a:pt x="315468" y="0"/>
                  </a:moveTo>
                  <a:lnTo>
                    <a:pt x="268497" y="12965"/>
                  </a:lnTo>
                  <a:lnTo>
                    <a:pt x="238950" y="50522"/>
                  </a:lnTo>
                  <a:lnTo>
                    <a:pt x="233191" y="87172"/>
                  </a:lnTo>
                  <a:lnTo>
                    <a:pt x="233791" y="97469"/>
                  </a:lnTo>
                  <a:lnTo>
                    <a:pt x="248602" y="136834"/>
                  </a:lnTo>
                  <a:lnTo>
                    <a:pt x="281890" y="163049"/>
                  </a:lnTo>
                  <a:lnTo>
                    <a:pt x="315340" y="169329"/>
                  </a:lnTo>
                  <a:lnTo>
                    <a:pt x="326370" y="168697"/>
                  </a:lnTo>
                  <a:lnTo>
                    <a:pt x="366216" y="153574"/>
                  </a:lnTo>
                  <a:lnTo>
                    <a:pt x="369469" y="150799"/>
                  </a:lnTo>
                  <a:lnTo>
                    <a:pt x="315213" y="150799"/>
                  </a:lnTo>
                  <a:lnTo>
                    <a:pt x="303131" y="149725"/>
                  </a:lnTo>
                  <a:lnTo>
                    <a:pt x="266043" y="124477"/>
                  </a:lnTo>
                  <a:lnTo>
                    <a:pt x="256667" y="87172"/>
                  </a:lnTo>
                  <a:lnTo>
                    <a:pt x="257760" y="70018"/>
                  </a:lnTo>
                  <a:lnTo>
                    <a:pt x="274065" y="34429"/>
                  </a:lnTo>
                  <a:lnTo>
                    <a:pt x="315595" y="18630"/>
                  </a:lnTo>
                  <a:lnTo>
                    <a:pt x="369448" y="18630"/>
                  </a:lnTo>
                  <a:lnTo>
                    <a:pt x="367367" y="16771"/>
                  </a:lnTo>
                  <a:lnTo>
                    <a:pt x="358394" y="10820"/>
                  </a:lnTo>
                  <a:lnTo>
                    <a:pt x="348561" y="6086"/>
                  </a:lnTo>
                  <a:lnTo>
                    <a:pt x="338121" y="2705"/>
                  </a:lnTo>
                  <a:lnTo>
                    <a:pt x="327086" y="676"/>
                  </a:lnTo>
                  <a:lnTo>
                    <a:pt x="315468" y="0"/>
                  </a:lnTo>
                  <a:close/>
                </a:path>
                <a:path w="397510" h="169545">
                  <a:moveTo>
                    <a:pt x="369448" y="18630"/>
                  </a:moveTo>
                  <a:lnTo>
                    <a:pt x="315595" y="18630"/>
                  </a:lnTo>
                  <a:lnTo>
                    <a:pt x="323877" y="19144"/>
                  </a:lnTo>
                  <a:lnTo>
                    <a:pt x="331755" y="20685"/>
                  </a:lnTo>
                  <a:lnTo>
                    <a:pt x="363079" y="42917"/>
                  </a:lnTo>
                  <a:lnTo>
                    <a:pt x="374142" y="84823"/>
                  </a:lnTo>
                  <a:lnTo>
                    <a:pt x="373096" y="99722"/>
                  </a:lnTo>
                  <a:lnTo>
                    <a:pt x="348646" y="141128"/>
                  </a:lnTo>
                  <a:lnTo>
                    <a:pt x="315213" y="150799"/>
                  </a:lnTo>
                  <a:lnTo>
                    <a:pt x="369469" y="150799"/>
                  </a:lnTo>
                  <a:lnTo>
                    <a:pt x="391616" y="119327"/>
                  </a:lnTo>
                  <a:lnTo>
                    <a:pt x="397504" y="84823"/>
                  </a:lnTo>
                  <a:lnTo>
                    <a:pt x="396888" y="72983"/>
                  </a:lnTo>
                  <a:lnTo>
                    <a:pt x="381932" y="31869"/>
                  </a:lnTo>
                  <a:lnTo>
                    <a:pt x="375221" y="23787"/>
                  </a:lnTo>
                  <a:lnTo>
                    <a:pt x="369448" y="1863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072760" y="6102235"/>
              <a:ext cx="117983" cy="11720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276850" y="6055804"/>
              <a:ext cx="612775" cy="163830"/>
            </a:xfrm>
            <a:custGeom>
              <a:avLst/>
              <a:gdLst/>
              <a:ahLst/>
              <a:cxnLst/>
              <a:rect l="l" t="t" r="r" b="b"/>
              <a:pathLst>
                <a:path w="612775" h="163829">
                  <a:moveTo>
                    <a:pt x="124205" y="0"/>
                  </a:moveTo>
                  <a:lnTo>
                    <a:pt x="0" y="0"/>
                  </a:lnTo>
                  <a:lnTo>
                    <a:pt x="0" y="163639"/>
                  </a:lnTo>
                  <a:lnTo>
                    <a:pt x="128142" y="163639"/>
                  </a:lnTo>
                  <a:lnTo>
                    <a:pt x="128142" y="144322"/>
                  </a:lnTo>
                  <a:lnTo>
                    <a:pt x="22733" y="144322"/>
                  </a:lnTo>
                  <a:lnTo>
                    <a:pt x="22733" y="88633"/>
                  </a:lnTo>
                  <a:lnTo>
                    <a:pt x="117728" y="88633"/>
                  </a:lnTo>
                  <a:lnTo>
                    <a:pt x="117728" y="69430"/>
                  </a:lnTo>
                  <a:lnTo>
                    <a:pt x="22733" y="69430"/>
                  </a:lnTo>
                  <a:lnTo>
                    <a:pt x="22733" y="19316"/>
                  </a:lnTo>
                  <a:lnTo>
                    <a:pt x="124205" y="19316"/>
                  </a:lnTo>
                  <a:lnTo>
                    <a:pt x="124205" y="0"/>
                  </a:lnTo>
                  <a:close/>
                </a:path>
                <a:path w="612775" h="163829">
                  <a:moveTo>
                    <a:pt x="215646" y="0"/>
                  </a:moveTo>
                  <a:lnTo>
                    <a:pt x="156463" y="0"/>
                  </a:lnTo>
                  <a:lnTo>
                    <a:pt x="156463" y="163639"/>
                  </a:lnTo>
                  <a:lnTo>
                    <a:pt x="218439" y="163639"/>
                  </a:lnTo>
                  <a:lnTo>
                    <a:pt x="226014" y="163465"/>
                  </a:lnTo>
                  <a:lnTo>
                    <a:pt x="266573" y="152641"/>
                  </a:lnTo>
                  <a:lnTo>
                    <a:pt x="277114" y="144322"/>
                  </a:lnTo>
                  <a:lnTo>
                    <a:pt x="179197" y="144322"/>
                  </a:lnTo>
                  <a:lnTo>
                    <a:pt x="179197" y="19316"/>
                  </a:lnTo>
                  <a:lnTo>
                    <a:pt x="277097" y="19316"/>
                  </a:lnTo>
                  <a:lnTo>
                    <a:pt x="271399" y="14071"/>
                  </a:lnTo>
                  <a:lnTo>
                    <a:pt x="233283" y="588"/>
                  </a:lnTo>
                  <a:lnTo>
                    <a:pt x="225053" y="147"/>
                  </a:lnTo>
                  <a:lnTo>
                    <a:pt x="215646" y="0"/>
                  </a:lnTo>
                  <a:close/>
                </a:path>
                <a:path w="612775" h="163829">
                  <a:moveTo>
                    <a:pt x="277097" y="19316"/>
                  </a:moveTo>
                  <a:lnTo>
                    <a:pt x="215264" y="19316"/>
                  </a:lnTo>
                  <a:lnTo>
                    <a:pt x="224744" y="19526"/>
                  </a:lnTo>
                  <a:lnTo>
                    <a:pt x="232806" y="20153"/>
                  </a:lnTo>
                  <a:lnTo>
                    <a:pt x="266191" y="41135"/>
                  </a:lnTo>
                  <a:lnTo>
                    <a:pt x="275082" y="80594"/>
                  </a:lnTo>
                  <a:lnTo>
                    <a:pt x="274796" y="89514"/>
                  </a:lnTo>
                  <a:lnTo>
                    <a:pt x="263271" y="127698"/>
                  </a:lnTo>
                  <a:lnTo>
                    <a:pt x="223924" y="144134"/>
                  </a:lnTo>
                  <a:lnTo>
                    <a:pt x="215900" y="144322"/>
                  </a:lnTo>
                  <a:lnTo>
                    <a:pt x="277114" y="144322"/>
                  </a:lnTo>
                  <a:lnTo>
                    <a:pt x="295878" y="106504"/>
                  </a:lnTo>
                  <a:lnTo>
                    <a:pt x="298450" y="80924"/>
                  </a:lnTo>
                  <a:lnTo>
                    <a:pt x="298041" y="70292"/>
                  </a:lnTo>
                  <a:lnTo>
                    <a:pt x="283273" y="26528"/>
                  </a:lnTo>
                  <a:lnTo>
                    <a:pt x="277752" y="19919"/>
                  </a:lnTo>
                  <a:lnTo>
                    <a:pt x="277097" y="19316"/>
                  </a:lnTo>
                  <a:close/>
                </a:path>
                <a:path w="612775" h="163829">
                  <a:moveTo>
                    <a:pt x="393573" y="19316"/>
                  </a:moveTo>
                  <a:lnTo>
                    <a:pt x="370839" y="19316"/>
                  </a:lnTo>
                  <a:lnTo>
                    <a:pt x="370839" y="163639"/>
                  </a:lnTo>
                  <a:lnTo>
                    <a:pt x="393573" y="163639"/>
                  </a:lnTo>
                  <a:lnTo>
                    <a:pt x="393573" y="19316"/>
                  </a:lnTo>
                  <a:close/>
                </a:path>
                <a:path w="612775" h="163829">
                  <a:moveTo>
                    <a:pt x="450469" y="0"/>
                  </a:moveTo>
                  <a:lnTo>
                    <a:pt x="314198" y="0"/>
                  </a:lnTo>
                  <a:lnTo>
                    <a:pt x="314198" y="19316"/>
                  </a:lnTo>
                  <a:lnTo>
                    <a:pt x="450469" y="19316"/>
                  </a:lnTo>
                  <a:lnTo>
                    <a:pt x="450469" y="0"/>
                  </a:lnTo>
                  <a:close/>
                </a:path>
                <a:path w="612775" h="163829">
                  <a:moveTo>
                    <a:pt x="542036" y="0"/>
                  </a:moveTo>
                  <a:lnTo>
                    <a:pt x="517525" y="0"/>
                  </a:lnTo>
                  <a:lnTo>
                    <a:pt x="451485" y="163639"/>
                  </a:lnTo>
                  <a:lnTo>
                    <a:pt x="475614" y="163639"/>
                  </a:lnTo>
                  <a:lnTo>
                    <a:pt x="494538" y="114084"/>
                  </a:lnTo>
                  <a:lnTo>
                    <a:pt x="590998" y="114084"/>
                  </a:lnTo>
                  <a:lnTo>
                    <a:pt x="583427" y="96443"/>
                  </a:lnTo>
                  <a:lnTo>
                    <a:pt x="501141" y="96443"/>
                  </a:lnTo>
                  <a:lnTo>
                    <a:pt x="519938" y="48450"/>
                  </a:lnTo>
                  <a:lnTo>
                    <a:pt x="522797" y="40675"/>
                  </a:lnTo>
                  <a:lnTo>
                    <a:pt x="525287" y="32875"/>
                  </a:lnTo>
                  <a:lnTo>
                    <a:pt x="527421" y="25049"/>
                  </a:lnTo>
                  <a:lnTo>
                    <a:pt x="529209" y="17195"/>
                  </a:lnTo>
                  <a:lnTo>
                    <a:pt x="549416" y="17195"/>
                  </a:lnTo>
                  <a:lnTo>
                    <a:pt x="542036" y="0"/>
                  </a:lnTo>
                  <a:close/>
                </a:path>
                <a:path w="612775" h="163829">
                  <a:moveTo>
                    <a:pt x="590998" y="114084"/>
                  </a:moveTo>
                  <a:lnTo>
                    <a:pt x="566420" y="114084"/>
                  </a:lnTo>
                  <a:lnTo>
                    <a:pt x="586359" y="163639"/>
                  </a:lnTo>
                  <a:lnTo>
                    <a:pt x="612266" y="163639"/>
                  </a:lnTo>
                  <a:lnTo>
                    <a:pt x="590998" y="114084"/>
                  </a:lnTo>
                  <a:close/>
                </a:path>
                <a:path w="612775" h="163829">
                  <a:moveTo>
                    <a:pt x="549416" y="17195"/>
                  </a:moveTo>
                  <a:lnTo>
                    <a:pt x="529209" y="17195"/>
                  </a:lnTo>
                  <a:lnTo>
                    <a:pt x="531471" y="24296"/>
                  </a:lnTo>
                  <a:lnTo>
                    <a:pt x="534257" y="32319"/>
                  </a:lnTo>
                  <a:lnTo>
                    <a:pt x="537567" y="41264"/>
                  </a:lnTo>
                  <a:lnTo>
                    <a:pt x="541401" y="51130"/>
                  </a:lnTo>
                  <a:lnTo>
                    <a:pt x="559308" y="96443"/>
                  </a:lnTo>
                  <a:lnTo>
                    <a:pt x="583427" y="96443"/>
                  </a:lnTo>
                  <a:lnTo>
                    <a:pt x="549416" y="1719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019165" y="6102235"/>
              <a:ext cx="117983" cy="11720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224015" y="6055804"/>
              <a:ext cx="306705" cy="163830"/>
            </a:xfrm>
            <a:custGeom>
              <a:avLst/>
              <a:gdLst/>
              <a:ahLst/>
              <a:cxnLst/>
              <a:rect l="l" t="t" r="r" b="b"/>
              <a:pathLst>
                <a:path w="306704" h="163829">
                  <a:moveTo>
                    <a:pt x="23368" y="0"/>
                  </a:moveTo>
                  <a:lnTo>
                    <a:pt x="0" y="0"/>
                  </a:lnTo>
                  <a:lnTo>
                    <a:pt x="0" y="163639"/>
                  </a:lnTo>
                  <a:lnTo>
                    <a:pt x="21844" y="163639"/>
                  </a:lnTo>
                  <a:lnTo>
                    <a:pt x="21844" y="35052"/>
                  </a:lnTo>
                  <a:lnTo>
                    <a:pt x="47969" y="35052"/>
                  </a:lnTo>
                  <a:lnTo>
                    <a:pt x="23368" y="0"/>
                  </a:lnTo>
                  <a:close/>
                </a:path>
                <a:path w="306704" h="163829">
                  <a:moveTo>
                    <a:pt x="47969" y="35052"/>
                  </a:moveTo>
                  <a:lnTo>
                    <a:pt x="21844" y="35052"/>
                  </a:lnTo>
                  <a:lnTo>
                    <a:pt x="112013" y="163639"/>
                  </a:lnTo>
                  <a:lnTo>
                    <a:pt x="135382" y="163639"/>
                  </a:lnTo>
                  <a:lnTo>
                    <a:pt x="135382" y="128473"/>
                  </a:lnTo>
                  <a:lnTo>
                    <a:pt x="113537" y="128473"/>
                  </a:lnTo>
                  <a:lnTo>
                    <a:pt x="47969" y="35052"/>
                  </a:lnTo>
                  <a:close/>
                </a:path>
                <a:path w="306704" h="163829">
                  <a:moveTo>
                    <a:pt x="135382" y="0"/>
                  </a:moveTo>
                  <a:lnTo>
                    <a:pt x="113537" y="0"/>
                  </a:lnTo>
                  <a:lnTo>
                    <a:pt x="113537" y="128473"/>
                  </a:lnTo>
                  <a:lnTo>
                    <a:pt x="135382" y="128473"/>
                  </a:lnTo>
                  <a:lnTo>
                    <a:pt x="135382" y="0"/>
                  </a:lnTo>
                  <a:close/>
                </a:path>
                <a:path w="306704" h="163829">
                  <a:moveTo>
                    <a:pt x="194310" y="0"/>
                  </a:moveTo>
                  <a:lnTo>
                    <a:pt x="171576" y="0"/>
                  </a:lnTo>
                  <a:lnTo>
                    <a:pt x="171576" y="163639"/>
                  </a:lnTo>
                  <a:lnTo>
                    <a:pt x="194310" y="163639"/>
                  </a:lnTo>
                  <a:lnTo>
                    <a:pt x="194310" y="86512"/>
                  </a:lnTo>
                  <a:lnTo>
                    <a:pt x="306451" y="86512"/>
                  </a:lnTo>
                  <a:lnTo>
                    <a:pt x="306451" y="67195"/>
                  </a:lnTo>
                  <a:lnTo>
                    <a:pt x="194310" y="67195"/>
                  </a:lnTo>
                  <a:lnTo>
                    <a:pt x="194310" y="0"/>
                  </a:lnTo>
                  <a:close/>
                </a:path>
                <a:path w="306704" h="163829">
                  <a:moveTo>
                    <a:pt x="306451" y="86512"/>
                  </a:moveTo>
                  <a:lnTo>
                    <a:pt x="283717" y="86512"/>
                  </a:lnTo>
                  <a:lnTo>
                    <a:pt x="283717" y="163639"/>
                  </a:lnTo>
                  <a:lnTo>
                    <a:pt x="306451" y="163639"/>
                  </a:lnTo>
                  <a:lnTo>
                    <a:pt x="306451" y="86512"/>
                  </a:lnTo>
                  <a:close/>
                </a:path>
                <a:path w="306704" h="163829">
                  <a:moveTo>
                    <a:pt x="306451" y="0"/>
                  </a:moveTo>
                  <a:lnTo>
                    <a:pt x="283717" y="0"/>
                  </a:lnTo>
                  <a:lnTo>
                    <a:pt x="283717" y="67195"/>
                  </a:lnTo>
                  <a:lnTo>
                    <a:pt x="306451" y="67195"/>
                  </a:lnTo>
                  <a:lnTo>
                    <a:pt x="30645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740017" y="6102235"/>
              <a:ext cx="117982" cy="11720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943344" y="6052909"/>
              <a:ext cx="439420" cy="169545"/>
            </a:xfrm>
            <a:custGeom>
              <a:avLst/>
              <a:gdLst/>
              <a:ahLst/>
              <a:cxnLst/>
              <a:rect l="l" t="t" r="r" b="b"/>
              <a:pathLst>
                <a:path w="439420" h="169545">
                  <a:moveTo>
                    <a:pt x="135382" y="2895"/>
                  </a:moveTo>
                  <a:lnTo>
                    <a:pt x="113538" y="2895"/>
                  </a:lnTo>
                  <a:lnTo>
                    <a:pt x="113538" y="131368"/>
                  </a:lnTo>
                  <a:lnTo>
                    <a:pt x="47967" y="37947"/>
                  </a:lnTo>
                  <a:lnTo>
                    <a:pt x="23368" y="2895"/>
                  </a:lnTo>
                  <a:lnTo>
                    <a:pt x="0" y="2895"/>
                  </a:lnTo>
                  <a:lnTo>
                    <a:pt x="0" y="166535"/>
                  </a:lnTo>
                  <a:lnTo>
                    <a:pt x="21844" y="166535"/>
                  </a:lnTo>
                  <a:lnTo>
                    <a:pt x="21844" y="37947"/>
                  </a:lnTo>
                  <a:lnTo>
                    <a:pt x="112014" y="166535"/>
                  </a:lnTo>
                  <a:lnTo>
                    <a:pt x="135382" y="166535"/>
                  </a:lnTo>
                  <a:lnTo>
                    <a:pt x="135382" y="131368"/>
                  </a:lnTo>
                  <a:lnTo>
                    <a:pt x="135382" y="2895"/>
                  </a:lnTo>
                  <a:close/>
                </a:path>
                <a:path w="439420" h="169545">
                  <a:moveTo>
                    <a:pt x="329806" y="84823"/>
                  </a:moveTo>
                  <a:lnTo>
                    <a:pt x="319786" y="41021"/>
                  </a:lnTo>
                  <a:lnTo>
                    <a:pt x="306451" y="22834"/>
                  </a:lnTo>
                  <a:lnTo>
                    <a:pt x="306451" y="84823"/>
                  </a:lnTo>
                  <a:lnTo>
                    <a:pt x="305396" y="99733"/>
                  </a:lnTo>
                  <a:lnTo>
                    <a:pt x="280949" y="141135"/>
                  </a:lnTo>
                  <a:lnTo>
                    <a:pt x="247523" y="150799"/>
                  </a:lnTo>
                  <a:lnTo>
                    <a:pt x="235432" y="149733"/>
                  </a:lnTo>
                  <a:lnTo>
                    <a:pt x="198348" y="124485"/>
                  </a:lnTo>
                  <a:lnTo>
                    <a:pt x="188976" y="87172"/>
                  </a:lnTo>
                  <a:lnTo>
                    <a:pt x="190068" y="70027"/>
                  </a:lnTo>
                  <a:lnTo>
                    <a:pt x="206375" y="34429"/>
                  </a:lnTo>
                  <a:lnTo>
                    <a:pt x="247904" y="18630"/>
                  </a:lnTo>
                  <a:lnTo>
                    <a:pt x="256184" y="19151"/>
                  </a:lnTo>
                  <a:lnTo>
                    <a:pt x="290588" y="36728"/>
                  </a:lnTo>
                  <a:lnTo>
                    <a:pt x="305993" y="75158"/>
                  </a:lnTo>
                  <a:lnTo>
                    <a:pt x="306451" y="84823"/>
                  </a:lnTo>
                  <a:lnTo>
                    <a:pt x="306451" y="22834"/>
                  </a:lnTo>
                  <a:lnTo>
                    <a:pt x="270421" y="2705"/>
                  </a:lnTo>
                  <a:lnTo>
                    <a:pt x="247777" y="0"/>
                  </a:lnTo>
                  <a:lnTo>
                    <a:pt x="230428" y="1447"/>
                  </a:lnTo>
                  <a:lnTo>
                    <a:pt x="188468" y="23050"/>
                  </a:lnTo>
                  <a:lnTo>
                    <a:pt x="166928" y="67576"/>
                  </a:lnTo>
                  <a:lnTo>
                    <a:pt x="165493" y="87172"/>
                  </a:lnTo>
                  <a:lnTo>
                    <a:pt x="166090" y="97472"/>
                  </a:lnTo>
                  <a:lnTo>
                    <a:pt x="180898" y="136842"/>
                  </a:lnTo>
                  <a:lnTo>
                    <a:pt x="214198" y="163055"/>
                  </a:lnTo>
                  <a:lnTo>
                    <a:pt x="247650" y="169329"/>
                  </a:lnTo>
                  <a:lnTo>
                    <a:pt x="258673" y="168706"/>
                  </a:lnTo>
                  <a:lnTo>
                    <a:pt x="298513" y="153581"/>
                  </a:lnTo>
                  <a:lnTo>
                    <a:pt x="323913" y="119329"/>
                  </a:lnTo>
                  <a:lnTo>
                    <a:pt x="329171" y="97066"/>
                  </a:lnTo>
                  <a:lnTo>
                    <a:pt x="329806" y="84823"/>
                  </a:lnTo>
                  <a:close/>
                </a:path>
                <a:path w="439420" h="169545">
                  <a:moveTo>
                    <a:pt x="439267" y="14287"/>
                  </a:moveTo>
                  <a:lnTo>
                    <a:pt x="343281" y="14287"/>
                  </a:lnTo>
                  <a:lnTo>
                    <a:pt x="343281" y="22898"/>
                  </a:lnTo>
                  <a:lnTo>
                    <a:pt x="439267" y="22898"/>
                  </a:lnTo>
                  <a:lnTo>
                    <a:pt x="439267" y="14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439532" y="6102235"/>
              <a:ext cx="117983" cy="11720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7638034" y="6053010"/>
              <a:ext cx="426084" cy="169545"/>
            </a:xfrm>
            <a:custGeom>
              <a:avLst/>
              <a:gdLst/>
              <a:ahLst/>
              <a:cxnLst/>
              <a:rect l="l" t="t" r="r" b="b"/>
              <a:pathLst>
                <a:path w="426084" h="169545">
                  <a:moveTo>
                    <a:pt x="151892" y="114528"/>
                  </a:moveTo>
                  <a:lnTo>
                    <a:pt x="129159" y="109054"/>
                  </a:lnTo>
                  <a:lnTo>
                    <a:pt x="126301" y="118757"/>
                  </a:lnTo>
                  <a:lnTo>
                    <a:pt x="122389" y="127076"/>
                  </a:lnTo>
                  <a:lnTo>
                    <a:pt x="88023" y="150050"/>
                  </a:lnTo>
                  <a:lnTo>
                    <a:pt x="78867" y="150698"/>
                  </a:lnTo>
                  <a:lnTo>
                    <a:pt x="71170" y="150228"/>
                  </a:lnTo>
                  <a:lnTo>
                    <a:pt x="33502" y="127025"/>
                  </a:lnTo>
                  <a:lnTo>
                    <a:pt x="23495" y="83273"/>
                  </a:lnTo>
                  <a:lnTo>
                    <a:pt x="23825" y="75247"/>
                  </a:lnTo>
                  <a:lnTo>
                    <a:pt x="36207" y="38176"/>
                  </a:lnTo>
                  <a:lnTo>
                    <a:pt x="71132" y="19100"/>
                  </a:lnTo>
                  <a:lnTo>
                    <a:pt x="80645" y="18529"/>
                  </a:lnTo>
                  <a:lnTo>
                    <a:pt x="88874" y="19050"/>
                  </a:lnTo>
                  <a:lnTo>
                    <a:pt x="123253" y="44373"/>
                  </a:lnTo>
                  <a:lnTo>
                    <a:pt x="126619" y="52692"/>
                  </a:lnTo>
                  <a:lnTo>
                    <a:pt x="148971" y="47663"/>
                  </a:lnTo>
                  <a:lnTo>
                    <a:pt x="124460" y="12509"/>
                  </a:lnTo>
                  <a:lnTo>
                    <a:pt x="81153" y="0"/>
                  </a:lnTo>
                  <a:lnTo>
                    <a:pt x="69977" y="622"/>
                  </a:lnTo>
                  <a:lnTo>
                    <a:pt x="30530" y="15405"/>
                  </a:lnTo>
                  <a:lnTo>
                    <a:pt x="5778" y="48729"/>
                  </a:lnTo>
                  <a:lnTo>
                    <a:pt x="0" y="83388"/>
                  </a:lnTo>
                  <a:lnTo>
                    <a:pt x="558" y="94919"/>
                  </a:lnTo>
                  <a:lnTo>
                    <a:pt x="14160" y="136867"/>
                  </a:lnTo>
                  <a:lnTo>
                    <a:pt x="44945" y="163169"/>
                  </a:lnTo>
                  <a:lnTo>
                    <a:pt x="80772" y="169227"/>
                  </a:lnTo>
                  <a:lnTo>
                    <a:pt x="93675" y="168363"/>
                  </a:lnTo>
                  <a:lnTo>
                    <a:pt x="105549" y="165735"/>
                  </a:lnTo>
                  <a:lnTo>
                    <a:pt x="116395" y="161353"/>
                  </a:lnTo>
                  <a:lnTo>
                    <a:pt x="126238" y="155219"/>
                  </a:lnTo>
                  <a:lnTo>
                    <a:pt x="131178" y="150698"/>
                  </a:lnTo>
                  <a:lnTo>
                    <a:pt x="134772" y="147421"/>
                  </a:lnTo>
                  <a:lnTo>
                    <a:pt x="141922" y="138036"/>
                  </a:lnTo>
                  <a:lnTo>
                    <a:pt x="147650" y="127025"/>
                  </a:lnTo>
                  <a:lnTo>
                    <a:pt x="151892" y="114528"/>
                  </a:lnTo>
                  <a:close/>
                </a:path>
                <a:path w="426084" h="169545">
                  <a:moveTo>
                    <a:pt x="310896" y="2794"/>
                  </a:moveTo>
                  <a:lnTo>
                    <a:pt x="289052" y="2794"/>
                  </a:lnTo>
                  <a:lnTo>
                    <a:pt x="289052" y="131267"/>
                  </a:lnTo>
                  <a:lnTo>
                    <a:pt x="223481" y="37846"/>
                  </a:lnTo>
                  <a:lnTo>
                    <a:pt x="198882" y="2794"/>
                  </a:lnTo>
                  <a:lnTo>
                    <a:pt x="175514" y="2794"/>
                  </a:lnTo>
                  <a:lnTo>
                    <a:pt x="175514" y="166433"/>
                  </a:lnTo>
                  <a:lnTo>
                    <a:pt x="197358" y="166433"/>
                  </a:lnTo>
                  <a:lnTo>
                    <a:pt x="197358" y="37846"/>
                  </a:lnTo>
                  <a:lnTo>
                    <a:pt x="287528" y="166433"/>
                  </a:lnTo>
                  <a:lnTo>
                    <a:pt x="310896" y="166433"/>
                  </a:lnTo>
                  <a:lnTo>
                    <a:pt x="310896" y="131267"/>
                  </a:lnTo>
                  <a:lnTo>
                    <a:pt x="310896" y="2794"/>
                  </a:lnTo>
                  <a:close/>
                </a:path>
                <a:path w="426084" h="169545">
                  <a:moveTo>
                    <a:pt x="425805" y="14185"/>
                  </a:moveTo>
                  <a:lnTo>
                    <a:pt x="329819" y="14185"/>
                  </a:lnTo>
                  <a:lnTo>
                    <a:pt x="329819" y="22796"/>
                  </a:lnTo>
                  <a:lnTo>
                    <a:pt x="425805" y="22796"/>
                  </a:lnTo>
                  <a:lnTo>
                    <a:pt x="425805" y="1418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8113141" y="6102235"/>
              <a:ext cx="117982" cy="117208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8294878" y="6052909"/>
              <a:ext cx="334645" cy="169545"/>
            </a:xfrm>
            <a:custGeom>
              <a:avLst/>
              <a:gdLst/>
              <a:ahLst/>
              <a:cxnLst/>
              <a:rect l="l" t="t" r="r" b="b"/>
              <a:pathLst>
                <a:path w="334645" h="169545">
                  <a:moveTo>
                    <a:pt x="81152" y="101"/>
                  </a:moveTo>
                  <a:lnTo>
                    <a:pt x="39497" y="9982"/>
                  </a:lnTo>
                  <a:lnTo>
                    <a:pt x="10287" y="38900"/>
                  </a:lnTo>
                  <a:lnTo>
                    <a:pt x="0" y="83489"/>
                  </a:lnTo>
                  <a:lnTo>
                    <a:pt x="571" y="95019"/>
                  </a:lnTo>
                  <a:lnTo>
                    <a:pt x="14164" y="136963"/>
                  </a:lnTo>
                  <a:lnTo>
                    <a:pt x="44946" y="163269"/>
                  </a:lnTo>
                  <a:lnTo>
                    <a:pt x="80772" y="169329"/>
                  </a:lnTo>
                  <a:lnTo>
                    <a:pt x="93680" y="168452"/>
                  </a:lnTo>
                  <a:lnTo>
                    <a:pt x="105552" y="165825"/>
                  </a:lnTo>
                  <a:lnTo>
                    <a:pt x="116401" y="161447"/>
                  </a:lnTo>
                  <a:lnTo>
                    <a:pt x="126238" y="155321"/>
                  </a:lnTo>
                  <a:lnTo>
                    <a:pt x="131190" y="150799"/>
                  </a:lnTo>
                  <a:lnTo>
                    <a:pt x="78867" y="150799"/>
                  </a:lnTo>
                  <a:lnTo>
                    <a:pt x="71177" y="150318"/>
                  </a:lnTo>
                  <a:lnTo>
                    <a:pt x="33512" y="127115"/>
                  </a:lnTo>
                  <a:lnTo>
                    <a:pt x="23495" y="83375"/>
                  </a:lnTo>
                  <a:lnTo>
                    <a:pt x="23828" y="75346"/>
                  </a:lnTo>
                  <a:lnTo>
                    <a:pt x="36210" y="38266"/>
                  </a:lnTo>
                  <a:lnTo>
                    <a:pt x="71143" y="19197"/>
                  </a:lnTo>
                  <a:lnTo>
                    <a:pt x="80645" y="18630"/>
                  </a:lnTo>
                  <a:lnTo>
                    <a:pt x="131557" y="18630"/>
                  </a:lnTo>
                  <a:lnTo>
                    <a:pt x="124460" y="12611"/>
                  </a:lnTo>
                  <a:lnTo>
                    <a:pt x="115175" y="7141"/>
                  </a:lnTo>
                  <a:lnTo>
                    <a:pt x="104854" y="3232"/>
                  </a:lnTo>
                  <a:lnTo>
                    <a:pt x="93509" y="884"/>
                  </a:lnTo>
                  <a:lnTo>
                    <a:pt x="81152" y="101"/>
                  </a:lnTo>
                  <a:close/>
                </a:path>
                <a:path w="334645" h="169545">
                  <a:moveTo>
                    <a:pt x="129158" y="109156"/>
                  </a:moveTo>
                  <a:lnTo>
                    <a:pt x="104227" y="144895"/>
                  </a:lnTo>
                  <a:lnTo>
                    <a:pt x="78867" y="150799"/>
                  </a:lnTo>
                  <a:lnTo>
                    <a:pt x="131190" y="150799"/>
                  </a:lnTo>
                  <a:lnTo>
                    <a:pt x="134782" y="147520"/>
                  </a:lnTo>
                  <a:lnTo>
                    <a:pt x="141922" y="138137"/>
                  </a:lnTo>
                  <a:lnTo>
                    <a:pt x="147653" y="127115"/>
                  </a:lnTo>
                  <a:lnTo>
                    <a:pt x="151892" y="114630"/>
                  </a:lnTo>
                  <a:lnTo>
                    <a:pt x="129158" y="109156"/>
                  </a:lnTo>
                  <a:close/>
                </a:path>
                <a:path w="334645" h="169545">
                  <a:moveTo>
                    <a:pt x="131557" y="18630"/>
                  </a:moveTo>
                  <a:lnTo>
                    <a:pt x="80645" y="18630"/>
                  </a:lnTo>
                  <a:lnTo>
                    <a:pt x="88878" y="19140"/>
                  </a:lnTo>
                  <a:lnTo>
                    <a:pt x="96408" y="20669"/>
                  </a:lnTo>
                  <a:lnTo>
                    <a:pt x="126619" y="52793"/>
                  </a:lnTo>
                  <a:lnTo>
                    <a:pt x="148971" y="47764"/>
                  </a:lnTo>
                  <a:lnTo>
                    <a:pt x="144855" y="37073"/>
                  </a:lnTo>
                  <a:lnTo>
                    <a:pt x="139382" y="27649"/>
                  </a:lnTo>
                  <a:lnTo>
                    <a:pt x="132576" y="19495"/>
                  </a:lnTo>
                  <a:lnTo>
                    <a:pt x="131557" y="18630"/>
                  </a:lnTo>
                  <a:close/>
                </a:path>
                <a:path w="334645" h="169545">
                  <a:moveTo>
                    <a:pt x="252602" y="0"/>
                  </a:moveTo>
                  <a:lnTo>
                    <a:pt x="205632" y="12965"/>
                  </a:lnTo>
                  <a:lnTo>
                    <a:pt x="176085" y="50522"/>
                  </a:lnTo>
                  <a:lnTo>
                    <a:pt x="170326" y="87172"/>
                  </a:lnTo>
                  <a:lnTo>
                    <a:pt x="170926" y="97469"/>
                  </a:lnTo>
                  <a:lnTo>
                    <a:pt x="185737" y="136834"/>
                  </a:lnTo>
                  <a:lnTo>
                    <a:pt x="219025" y="163049"/>
                  </a:lnTo>
                  <a:lnTo>
                    <a:pt x="252475" y="169329"/>
                  </a:lnTo>
                  <a:lnTo>
                    <a:pt x="263505" y="168697"/>
                  </a:lnTo>
                  <a:lnTo>
                    <a:pt x="303351" y="153574"/>
                  </a:lnTo>
                  <a:lnTo>
                    <a:pt x="306604" y="150799"/>
                  </a:lnTo>
                  <a:lnTo>
                    <a:pt x="252349" y="150799"/>
                  </a:lnTo>
                  <a:lnTo>
                    <a:pt x="240266" y="149725"/>
                  </a:lnTo>
                  <a:lnTo>
                    <a:pt x="203178" y="124477"/>
                  </a:lnTo>
                  <a:lnTo>
                    <a:pt x="193801" y="87172"/>
                  </a:lnTo>
                  <a:lnTo>
                    <a:pt x="194895" y="70018"/>
                  </a:lnTo>
                  <a:lnTo>
                    <a:pt x="211200" y="34429"/>
                  </a:lnTo>
                  <a:lnTo>
                    <a:pt x="252729" y="18630"/>
                  </a:lnTo>
                  <a:lnTo>
                    <a:pt x="306583" y="18630"/>
                  </a:lnTo>
                  <a:lnTo>
                    <a:pt x="304502" y="16771"/>
                  </a:lnTo>
                  <a:lnTo>
                    <a:pt x="295528" y="10820"/>
                  </a:lnTo>
                  <a:lnTo>
                    <a:pt x="285696" y="6086"/>
                  </a:lnTo>
                  <a:lnTo>
                    <a:pt x="275256" y="2705"/>
                  </a:lnTo>
                  <a:lnTo>
                    <a:pt x="264221" y="676"/>
                  </a:lnTo>
                  <a:lnTo>
                    <a:pt x="252602" y="0"/>
                  </a:lnTo>
                  <a:close/>
                </a:path>
                <a:path w="334645" h="169545">
                  <a:moveTo>
                    <a:pt x="306583" y="18630"/>
                  </a:moveTo>
                  <a:lnTo>
                    <a:pt x="252729" y="18630"/>
                  </a:lnTo>
                  <a:lnTo>
                    <a:pt x="261012" y="19144"/>
                  </a:lnTo>
                  <a:lnTo>
                    <a:pt x="268890" y="20685"/>
                  </a:lnTo>
                  <a:lnTo>
                    <a:pt x="300214" y="42917"/>
                  </a:lnTo>
                  <a:lnTo>
                    <a:pt x="311276" y="84823"/>
                  </a:lnTo>
                  <a:lnTo>
                    <a:pt x="310231" y="99722"/>
                  </a:lnTo>
                  <a:lnTo>
                    <a:pt x="285781" y="141128"/>
                  </a:lnTo>
                  <a:lnTo>
                    <a:pt x="252349" y="150799"/>
                  </a:lnTo>
                  <a:lnTo>
                    <a:pt x="306604" y="150799"/>
                  </a:lnTo>
                  <a:lnTo>
                    <a:pt x="328751" y="119327"/>
                  </a:lnTo>
                  <a:lnTo>
                    <a:pt x="334639" y="84823"/>
                  </a:lnTo>
                  <a:lnTo>
                    <a:pt x="334023" y="72983"/>
                  </a:lnTo>
                  <a:lnTo>
                    <a:pt x="319067" y="31869"/>
                  </a:lnTo>
                  <a:lnTo>
                    <a:pt x="312356" y="23787"/>
                  </a:lnTo>
                  <a:lnTo>
                    <a:pt x="306583" y="1863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947416" y="6153772"/>
              <a:ext cx="85216" cy="130416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778502" y="6153772"/>
              <a:ext cx="86233" cy="128155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544055" y="6153772"/>
              <a:ext cx="85217" cy="130416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277861" y="6153772"/>
              <a:ext cx="86233" cy="128155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53720">
              <a:lnSpc>
                <a:spcPct val="100000"/>
              </a:lnSpc>
              <a:spcBef>
                <a:spcPts val="95"/>
              </a:spcBef>
            </a:pPr>
            <a:r>
              <a:rPr spc="-80" dirty="0"/>
              <a:t>Weakand</a:t>
            </a:r>
            <a:r>
              <a:rPr spc="-495" dirty="0"/>
              <a:t> </a:t>
            </a:r>
            <a:r>
              <a:rPr spc="-120" dirty="0"/>
              <a:t>Strong</a:t>
            </a:r>
            <a:r>
              <a:rPr spc="-470" dirty="0"/>
              <a:t> </a:t>
            </a:r>
            <a:r>
              <a:rPr spc="-90" dirty="0"/>
              <a:t>Field</a:t>
            </a:r>
            <a:r>
              <a:rPr spc="-509" dirty="0"/>
              <a:t> </a:t>
            </a:r>
            <a:r>
              <a:rPr spc="-130" dirty="0"/>
              <a:t>Ligands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729863" y="1563370"/>
            <a:ext cx="154241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800" b="1" spc="-5" dirty="0">
                <a:latin typeface="Times New Roman"/>
                <a:cs typeface="Times New Roman"/>
              </a:rPr>
              <a:t>d</a:t>
            </a:r>
            <a:r>
              <a:rPr sz="1950" b="1" spc="-7" baseline="38461" dirty="0">
                <a:latin typeface="Times New Roman"/>
                <a:cs typeface="Times New Roman"/>
              </a:rPr>
              <a:t>6 </a:t>
            </a:r>
            <a:r>
              <a:rPr sz="2000" b="1" dirty="0">
                <a:latin typeface="Times New Roman"/>
                <a:cs typeface="Times New Roman"/>
              </a:rPr>
              <a:t>-</a:t>
            </a:r>
            <a:r>
              <a:rPr sz="2000" b="1" spc="-4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Complexes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767963" y="1854961"/>
            <a:ext cx="1466850" cy="21590"/>
          </a:xfrm>
          <a:custGeom>
            <a:avLst/>
            <a:gdLst/>
            <a:ahLst/>
            <a:cxnLst/>
            <a:rect l="l" t="t" r="r" b="b"/>
            <a:pathLst>
              <a:path w="1466850" h="21589">
                <a:moveTo>
                  <a:pt x="1466341" y="0"/>
                </a:moveTo>
                <a:lnTo>
                  <a:pt x="0" y="0"/>
                </a:lnTo>
                <a:lnTo>
                  <a:pt x="0" y="21336"/>
                </a:lnTo>
                <a:lnTo>
                  <a:pt x="1466341" y="21336"/>
                </a:lnTo>
                <a:lnTo>
                  <a:pt x="14663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57400" y="2277110"/>
            <a:ext cx="5305425" cy="3076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2342" y="481329"/>
            <a:ext cx="24726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Limitationsof</a:t>
            </a:r>
            <a:r>
              <a:rPr sz="2400" b="1" spc="-3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CFT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1385062"/>
            <a:ext cx="7992745" cy="332359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431800" marR="93980" indent="-343535">
              <a:lnSpc>
                <a:spcPct val="100699"/>
              </a:lnSpc>
              <a:spcBef>
                <a:spcPts val="85"/>
              </a:spcBef>
              <a:buFont typeface="Arial"/>
              <a:buChar char="•"/>
              <a:tabLst>
                <a:tab pos="431800" algn="l"/>
                <a:tab pos="432434" algn="l"/>
              </a:tabLst>
            </a:pPr>
            <a:r>
              <a:rPr sz="2000" spc="35" dirty="0">
                <a:latin typeface="Times New Roman"/>
                <a:cs typeface="Times New Roman"/>
              </a:rPr>
              <a:t>Asaligandareassumedtobe </a:t>
            </a:r>
            <a:r>
              <a:rPr sz="2000" spc="15" dirty="0">
                <a:latin typeface="Times New Roman"/>
                <a:cs typeface="Times New Roman"/>
              </a:rPr>
              <a:t>pointcharges,itisexpected </a:t>
            </a:r>
            <a:r>
              <a:rPr sz="2000" spc="20" dirty="0">
                <a:latin typeface="Times New Roman"/>
                <a:cs typeface="Times New Roman"/>
              </a:rPr>
              <a:t>thattheionic </a:t>
            </a:r>
            <a:r>
              <a:rPr sz="2000" dirty="0">
                <a:latin typeface="Times New Roman"/>
                <a:cs typeface="Times New Roman"/>
              </a:rPr>
              <a:t>ligand  shouldhavegreatersplittingeffect.Howeveractuallytheyfoundto be </a:t>
            </a:r>
            <a:r>
              <a:rPr sz="2000" spc="-5" dirty="0">
                <a:latin typeface="Times New Roman"/>
                <a:cs typeface="Times New Roman"/>
              </a:rPr>
              <a:t>at</a:t>
            </a:r>
            <a:r>
              <a:rPr sz="2000" spc="-36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lower  </a:t>
            </a:r>
            <a:r>
              <a:rPr sz="2000" spc="-15" dirty="0">
                <a:latin typeface="Times New Roman"/>
                <a:cs typeface="Times New Roman"/>
              </a:rPr>
              <a:t>end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8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spectrochemical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series.</a:t>
            </a:r>
            <a:endParaRPr sz="2000">
              <a:latin typeface="Times New Roman"/>
              <a:cs typeface="Times New Roman"/>
            </a:endParaRPr>
          </a:p>
          <a:p>
            <a:pPr marL="431800" marR="276860" indent="-343535">
              <a:lnSpc>
                <a:spcPct val="100499"/>
              </a:lnSpc>
              <a:spcBef>
                <a:spcPts val="434"/>
              </a:spcBef>
              <a:buFont typeface="Arial"/>
              <a:buChar char="•"/>
              <a:tabLst>
                <a:tab pos="431800" algn="l"/>
                <a:tab pos="432434" algn="l"/>
              </a:tabLst>
            </a:pPr>
            <a:r>
              <a:rPr sz="2000" spc="-70" dirty="0">
                <a:latin typeface="Times New Roman"/>
                <a:cs typeface="Times New Roman"/>
              </a:rPr>
              <a:t>According</a:t>
            </a:r>
            <a:r>
              <a:rPr sz="2000" spc="-220" dirty="0">
                <a:latin typeface="Times New Roman"/>
                <a:cs typeface="Times New Roman"/>
              </a:rPr>
              <a:t> </a:t>
            </a:r>
            <a:r>
              <a:rPr sz="2000" spc="-45" dirty="0">
                <a:latin typeface="Times New Roman"/>
                <a:cs typeface="Times New Roman"/>
              </a:rPr>
              <a:t>to</a:t>
            </a:r>
            <a:r>
              <a:rPr sz="2000" spc="-275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CFT</a:t>
            </a:r>
            <a:r>
              <a:rPr sz="2000" spc="-17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metal–</a:t>
            </a:r>
            <a:r>
              <a:rPr sz="2000" spc="-229" dirty="0">
                <a:latin typeface="Times New Roman"/>
                <a:cs typeface="Times New Roman"/>
              </a:rPr>
              <a:t> </a:t>
            </a:r>
            <a:r>
              <a:rPr sz="2000" spc="-45" dirty="0">
                <a:latin typeface="Times New Roman"/>
                <a:cs typeface="Times New Roman"/>
              </a:rPr>
              <a:t>ligands</a:t>
            </a:r>
            <a:r>
              <a:rPr sz="2000" spc="-235" dirty="0">
                <a:latin typeface="Times New Roman"/>
                <a:cs typeface="Times New Roman"/>
              </a:rPr>
              <a:t> </a:t>
            </a:r>
            <a:r>
              <a:rPr sz="2000" spc="-65" dirty="0">
                <a:latin typeface="Times New Roman"/>
                <a:cs typeface="Times New Roman"/>
              </a:rPr>
              <a:t>bonding</a:t>
            </a:r>
            <a:r>
              <a:rPr sz="2000" spc="-210" dirty="0">
                <a:latin typeface="Times New Roman"/>
                <a:cs typeface="Times New Roman"/>
              </a:rPr>
              <a:t> </a:t>
            </a:r>
            <a:r>
              <a:rPr sz="2000" spc="-40" dirty="0">
                <a:latin typeface="Times New Roman"/>
                <a:cs typeface="Times New Roman"/>
              </a:rPr>
              <a:t>is</a:t>
            </a:r>
            <a:r>
              <a:rPr sz="2000" spc="-220" dirty="0">
                <a:latin typeface="Times New Roman"/>
                <a:cs typeface="Times New Roman"/>
              </a:rPr>
              <a:t> </a:t>
            </a:r>
            <a:r>
              <a:rPr sz="2000" spc="-65" dirty="0">
                <a:latin typeface="Times New Roman"/>
                <a:cs typeface="Times New Roman"/>
              </a:rPr>
              <a:t>purely</a:t>
            </a:r>
            <a:r>
              <a:rPr sz="2000" spc="-180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electrostatic.</a:t>
            </a:r>
            <a:r>
              <a:rPr sz="2000" spc="-210" dirty="0">
                <a:latin typeface="Times New Roman"/>
                <a:cs typeface="Times New Roman"/>
              </a:rPr>
              <a:t> </a:t>
            </a:r>
            <a:r>
              <a:rPr sz="2000" spc="-75" dirty="0">
                <a:latin typeface="Times New Roman"/>
                <a:cs typeface="Times New Roman"/>
              </a:rPr>
              <a:t>Which</a:t>
            </a:r>
            <a:r>
              <a:rPr sz="2000" spc="-225" dirty="0">
                <a:latin typeface="Times New Roman"/>
                <a:cs typeface="Times New Roman"/>
              </a:rPr>
              <a:t> </a:t>
            </a:r>
            <a:r>
              <a:rPr sz="2000" spc="-40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not  </a:t>
            </a:r>
            <a:r>
              <a:rPr sz="2000" spc="20" dirty="0">
                <a:latin typeface="Times New Roman"/>
                <a:cs typeface="Times New Roman"/>
              </a:rPr>
              <a:t>sotrue.</a:t>
            </a:r>
            <a:endParaRPr sz="2000">
              <a:latin typeface="Times New Roman"/>
              <a:cs typeface="Times New Roman"/>
            </a:endParaRPr>
          </a:p>
          <a:p>
            <a:pPr marL="431800" marR="457200" indent="-343535">
              <a:lnSpc>
                <a:spcPct val="100499"/>
              </a:lnSpc>
              <a:spcBef>
                <a:spcPts val="515"/>
              </a:spcBef>
              <a:buFont typeface="Arial"/>
              <a:buChar char="•"/>
              <a:tabLst>
                <a:tab pos="431800" algn="l"/>
                <a:tab pos="432434" algn="l"/>
              </a:tabLst>
            </a:pPr>
            <a:r>
              <a:rPr sz="2000" spc="5" dirty="0">
                <a:latin typeface="Times New Roman"/>
                <a:cs typeface="Times New Roman"/>
              </a:rPr>
              <a:t>CFTtakesonlyd-orbitalsofcentralatomintoaccount.Thesandporbits </a:t>
            </a:r>
            <a:r>
              <a:rPr sz="2000" dirty="0">
                <a:latin typeface="Times New Roman"/>
                <a:cs typeface="Times New Roman"/>
              </a:rPr>
              <a:t>are  </a:t>
            </a:r>
            <a:r>
              <a:rPr sz="2000" spc="-5" dirty="0">
                <a:latin typeface="Times New Roman"/>
                <a:cs typeface="Times New Roman"/>
              </a:rPr>
              <a:t>not </a:t>
            </a:r>
            <a:r>
              <a:rPr sz="2000" spc="-25" dirty="0">
                <a:latin typeface="Times New Roman"/>
                <a:cs typeface="Times New Roman"/>
              </a:rPr>
              <a:t>considered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forstudy.</a:t>
            </a:r>
            <a:endParaRPr sz="2000">
              <a:latin typeface="Times New Roman"/>
              <a:cs typeface="Times New Roman"/>
            </a:endParaRPr>
          </a:p>
          <a:p>
            <a:pPr marL="431800" marR="819785" indent="-343535">
              <a:lnSpc>
                <a:spcPts val="2350"/>
              </a:lnSpc>
              <a:spcBef>
                <a:spcPts val="570"/>
              </a:spcBef>
              <a:buFont typeface="Arial"/>
              <a:buChar char="•"/>
              <a:tabLst>
                <a:tab pos="431800" algn="l"/>
                <a:tab pos="432434" algn="l"/>
              </a:tabLst>
            </a:pPr>
            <a:r>
              <a:rPr sz="2000" spc="-60" dirty="0">
                <a:latin typeface="Times New Roman"/>
                <a:cs typeface="Times New Roman"/>
              </a:rPr>
              <a:t>Though</a:t>
            </a:r>
            <a:r>
              <a:rPr sz="2000" spc="-250" dirty="0">
                <a:latin typeface="Times New Roman"/>
                <a:cs typeface="Times New Roman"/>
              </a:rPr>
              <a:t> </a:t>
            </a:r>
            <a:r>
              <a:rPr sz="2000" spc="-70" dirty="0">
                <a:latin typeface="Times New Roman"/>
                <a:cs typeface="Times New Roman"/>
              </a:rPr>
              <a:t>OH</a:t>
            </a:r>
            <a:r>
              <a:rPr sz="2025" spc="-104" baseline="24691" dirty="0">
                <a:latin typeface="Times New Roman"/>
                <a:cs typeface="Times New Roman"/>
              </a:rPr>
              <a:t>–</a:t>
            </a:r>
            <a:r>
              <a:rPr sz="2025" spc="-217" baseline="24691" dirty="0">
                <a:latin typeface="Times New Roman"/>
                <a:cs typeface="Times New Roman"/>
              </a:rPr>
              <a:t> </a:t>
            </a:r>
            <a:r>
              <a:rPr sz="2000" spc="-45" dirty="0">
                <a:latin typeface="Times New Roman"/>
                <a:cs typeface="Times New Roman"/>
              </a:rPr>
              <a:t>in</a:t>
            </a:r>
            <a:r>
              <a:rPr sz="2000" spc="-215" dirty="0">
                <a:latin typeface="Times New Roman"/>
                <a:cs typeface="Times New Roman"/>
              </a:rPr>
              <a:t> </a:t>
            </a:r>
            <a:r>
              <a:rPr sz="2000" spc="-45" dirty="0">
                <a:latin typeface="Times New Roman"/>
                <a:cs typeface="Times New Roman"/>
              </a:rPr>
              <a:t>the</a:t>
            </a:r>
            <a:r>
              <a:rPr sz="2000" spc="-229" dirty="0">
                <a:latin typeface="Times New Roman"/>
                <a:cs typeface="Times New Roman"/>
              </a:rPr>
              <a:t> </a:t>
            </a:r>
            <a:r>
              <a:rPr sz="2000" spc="-70" dirty="0">
                <a:latin typeface="Times New Roman"/>
                <a:cs typeface="Times New Roman"/>
              </a:rPr>
              <a:t>spectrochemical</a:t>
            </a:r>
            <a:r>
              <a:rPr sz="2000" spc="-165" dirty="0">
                <a:latin typeface="Times New Roman"/>
                <a:cs typeface="Times New Roman"/>
              </a:rPr>
              <a:t> </a:t>
            </a:r>
            <a:r>
              <a:rPr sz="2000" spc="-60" dirty="0">
                <a:latin typeface="Times New Roman"/>
                <a:cs typeface="Times New Roman"/>
              </a:rPr>
              <a:t>series</a:t>
            </a:r>
            <a:r>
              <a:rPr sz="2000" spc="-195" dirty="0">
                <a:latin typeface="Times New Roman"/>
                <a:cs typeface="Times New Roman"/>
              </a:rPr>
              <a:t> </a:t>
            </a:r>
            <a:r>
              <a:rPr sz="2000" spc="-60" dirty="0">
                <a:latin typeface="Times New Roman"/>
                <a:cs typeface="Times New Roman"/>
              </a:rPr>
              <a:t>lies</a:t>
            </a:r>
            <a:r>
              <a:rPr sz="2000" spc="-200" dirty="0">
                <a:latin typeface="Times New Roman"/>
                <a:cs typeface="Times New Roman"/>
              </a:rPr>
              <a:t> </a:t>
            </a:r>
            <a:r>
              <a:rPr sz="2000" spc="-70" dirty="0">
                <a:latin typeface="Times New Roman"/>
                <a:cs typeface="Times New Roman"/>
              </a:rPr>
              <a:t>below</a:t>
            </a:r>
            <a:r>
              <a:rPr sz="2000" spc="-215" dirty="0">
                <a:latin typeface="Times New Roman"/>
                <a:cs typeface="Times New Roman"/>
              </a:rPr>
              <a:t> </a:t>
            </a:r>
            <a:r>
              <a:rPr sz="2000" spc="-70" dirty="0">
                <a:latin typeface="Times New Roman"/>
                <a:cs typeface="Times New Roman"/>
              </a:rPr>
              <a:t>H</a:t>
            </a:r>
            <a:r>
              <a:rPr sz="2025" spc="-104" baseline="-16460" dirty="0">
                <a:latin typeface="Times New Roman"/>
                <a:cs typeface="Times New Roman"/>
              </a:rPr>
              <a:t>2</a:t>
            </a:r>
            <a:r>
              <a:rPr sz="2000" spc="-70" dirty="0">
                <a:latin typeface="Times New Roman"/>
                <a:cs typeface="Times New Roman"/>
              </a:rPr>
              <a:t>O</a:t>
            </a:r>
            <a:r>
              <a:rPr sz="2000" spc="-195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and</a:t>
            </a:r>
            <a:r>
              <a:rPr sz="2000" spc="-260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NH</a:t>
            </a:r>
            <a:r>
              <a:rPr sz="2025" spc="-82" baseline="-16460" dirty="0">
                <a:latin typeface="Times New Roman"/>
                <a:cs typeface="Times New Roman"/>
              </a:rPr>
              <a:t>3</a:t>
            </a:r>
            <a:r>
              <a:rPr sz="2000" spc="-55" dirty="0">
                <a:latin typeface="Times New Roman"/>
                <a:cs typeface="Times New Roman"/>
              </a:rPr>
              <a:t>,</a:t>
            </a:r>
            <a:r>
              <a:rPr sz="2000" spc="-195" dirty="0">
                <a:latin typeface="Times New Roman"/>
                <a:cs typeface="Times New Roman"/>
              </a:rPr>
              <a:t> </a:t>
            </a:r>
            <a:r>
              <a:rPr sz="2000" spc="-60" dirty="0">
                <a:latin typeface="Times New Roman"/>
                <a:cs typeface="Times New Roman"/>
              </a:rPr>
              <a:t>yet</a:t>
            </a:r>
            <a:r>
              <a:rPr sz="2000" spc="-240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it  </a:t>
            </a:r>
            <a:r>
              <a:rPr sz="2000" spc="-25" dirty="0">
                <a:latin typeface="Times New Roman"/>
                <a:cs typeface="Times New Roman"/>
              </a:rPr>
              <a:t>produces </a:t>
            </a:r>
            <a:r>
              <a:rPr sz="2000" spc="-20" dirty="0">
                <a:latin typeface="Times New Roman"/>
                <a:cs typeface="Times New Roman"/>
              </a:rPr>
              <a:t>greater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splittingeffect.</a:t>
            </a:r>
            <a:endParaRPr sz="2000">
              <a:latin typeface="Times New Roman"/>
              <a:cs typeface="Times New Roman"/>
            </a:endParaRPr>
          </a:p>
          <a:p>
            <a:pPr marL="431800" indent="-345440">
              <a:lnSpc>
                <a:spcPct val="100000"/>
              </a:lnSpc>
              <a:spcBef>
                <a:spcPts val="459"/>
              </a:spcBef>
              <a:buFont typeface="Arial"/>
              <a:buChar char="•"/>
              <a:tabLst>
                <a:tab pos="431800" algn="l"/>
                <a:tab pos="432434" algn="l"/>
              </a:tabLst>
            </a:pPr>
            <a:r>
              <a:rPr sz="2000" spc="-20" dirty="0">
                <a:latin typeface="Times New Roman"/>
                <a:cs typeface="Times New Roman"/>
              </a:rPr>
              <a:t>CFT</a:t>
            </a:r>
            <a:r>
              <a:rPr sz="2000" spc="-2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gave</a:t>
            </a:r>
            <a:r>
              <a:rPr sz="2000" spc="-2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no</a:t>
            </a:r>
            <a:r>
              <a:rPr sz="2000" spc="-17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information</a:t>
            </a:r>
            <a:r>
              <a:rPr sz="2000" spc="-18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about</a:t>
            </a:r>
            <a:r>
              <a:rPr sz="2000" spc="-1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π</a:t>
            </a:r>
            <a:r>
              <a:rPr sz="2000" spc="-15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bond</a:t>
            </a:r>
            <a:r>
              <a:rPr sz="2000" spc="-18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formation</a:t>
            </a:r>
            <a:r>
              <a:rPr sz="2000" spc="-18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</a:t>
            </a:r>
            <a:r>
              <a:rPr sz="2000" spc="-1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ligand.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1650" y="152400"/>
            <a:ext cx="5657850" cy="914400"/>
          </a:xfrm>
        </p:spPr>
        <p:txBody>
          <a:bodyPr>
            <a:normAutofit/>
          </a:bodyPr>
          <a:lstStyle/>
          <a:p>
            <a:r>
              <a:rPr lang="en-IN" sz="4000" dirty="0"/>
              <a:t>Thank You……</a:t>
            </a:r>
            <a:endParaRPr lang="en-US" dirty="0">
              <a:solidFill>
                <a:schemeClr val="accent6"/>
              </a:solidFill>
            </a:endParaRPr>
          </a:p>
        </p:txBody>
      </p:sp>
      <p:pic>
        <p:nvPicPr>
          <p:cNvPr id="9" name="Picture 2" descr="Image result for best thank you images for 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47800"/>
            <a:ext cx="5657850" cy="4056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7814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76854" y="556006"/>
            <a:ext cx="44926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 smtClean="0">
                <a:latin typeface="Times New Roman"/>
                <a:cs typeface="Times New Roman"/>
              </a:rPr>
              <a:t>Co</a:t>
            </a:r>
            <a:r>
              <a:rPr lang="en-US" sz="3200" b="1" dirty="0" smtClean="0">
                <a:latin typeface="Times New Roman"/>
                <a:cs typeface="Times New Roman"/>
              </a:rPr>
              <a:t>mplex</a:t>
            </a:r>
            <a:r>
              <a:rPr sz="3200" b="1" spc="-535" dirty="0" smtClean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Compounds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19298" y="1709674"/>
            <a:ext cx="6127115" cy="4243469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355600" marR="5080" indent="-342900">
              <a:lnSpc>
                <a:spcPct val="79600"/>
              </a:lnSpc>
              <a:spcBef>
                <a:spcPts val="59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000" b="1" spc="-50" dirty="0" smtClean="0">
                <a:latin typeface="Times New Roman"/>
                <a:cs typeface="Times New Roman"/>
              </a:rPr>
              <a:t>Coordination</a:t>
            </a:r>
            <a:r>
              <a:rPr lang="en-US" sz="2000" b="1" spc="-50" dirty="0" smtClean="0">
                <a:latin typeface="Times New Roman"/>
                <a:cs typeface="Times New Roman"/>
              </a:rPr>
              <a:t> </a:t>
            </a:r>
            <a:r>
              <a:rPr sz="2000" b="1" spc="-50" dirty="0" smtClean="0">
                <a:latin typeface="Times New Roman"/>
                <a:cs typeface="Times New Roman"/>
              </a:rPr>
              <a:t>compounds</a:t>
            </a:r>
            <a:r>
              <a:rPr lang="en-US" sz="2000" b="1" spc="-50" dirty="0" smtClean="0">
                <a:latin typeface="Times New Roman"/>
                <a:cs typeface="Times New Roman"/>
              </a:rPr>
              <a:t> or complex compounds </a:t>
            </a:r>
            <a:r>
              <a:rPr sz="2000" spc="-50" dirty="0" smtClean="0">
                <a:latin typeface="Times New Roman"/>
                <a:cs typeface="Times New Roman"/>
              </a:rPr>
              <a:t>contain</a:t>
            </a:r>
            <a:r>
              <a:rPr lang="en-US" sz="2000" spc="-50" dirty="0" smtClean="0">
                <a:latin typeface="Times New Roman"/>
                <a:cs typeface="Times New Roman"/>
              </a:rPr>
              <a:t> </a:t>
            </a:r>
            <a:r>
              <a:rPr sz="2000" spc="-50" dirty="0" smtClean="0">
                <a:latin typeface="Times New Roman"/>
                <a:cs typeface="Times New Roman"/>
              </a:rPr>
              <a:t>coordinatecovalent </a:t>
            </a:r>
            <a:r>
              <a:rPr sz="2000" spc="-10" dirty="0">
                <a:latin typeface="Times New Roman"/>
                <a:cs typeface="Times New Roman"/>
              </a:rPr>
              <a:t>bonds  </a:t>
            </a:r>
            <a:r>
              <a:rPr sz="2000" spc="5" dirty="0">
                <a:latin typeface="Times New Roman"/>
                <a:cs typeface="Times New Roman"/>
              </a:rPr>
              <a:t>formedbetweenmetalionswithgroupsofanions </a:t>
            </a:r>
            <a:r>
              <a:rPr sz="2000" dirty="0">
                <a:latin typeface="Times New Roman"/>
                <a:cs typeface="Times New Roman"/>
              </a:rPr>
              <a:t>or </a:t>
            </a:r>
            <a:r>
              <a:rPr sz="2000" spc="-15" dirty="0">
                <a:latin typeface="Times New Roman"/>
                <a:cs typeface="Times New Roman"/>
              </a:rPr>
              <a:t>polar  molecules.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Times New Roman"/>
              <a:buChar char="•"/>
            </a:pPr>
            <a:endParaRPr sz="2450" dirty="0">
              <a:latin typeface="Times New Roman"/>
              <a:cs typeface="Times New Roman"/>
            </a:endParaRPr>
          </a:p>
          <a:p>
            <a:pPr marL="355600" marR="62230" indent="-342900">
              <a:lnSpc>
                <a:spcPts val="196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spc="20" dirty="0">
                <a:latin typeface="Times New Roman"/>
                <a:cs typeface="Times New Roman"/>
              </a:rPr>
              <a:t>Acentralmetalatombondedto</a:t>
            </a:r>
            <a:r>
              <a:rPr sz="2000" spc="-360" dirty="0">
                <a:latin typeface="Times New Roman"/>
                <a:cs typeface="Times New Roman"/>
              </a:rPr>
              <a:t> </a:t>
            </a:r>
            <a:r>
              <a:rPr sz="2000" spc="25" dirty="0">
                <a:latin typeface="Times New Roman"/>
                <a:cs typeface="Times New Roman"/>
              </a:rPr>
              <a:t>agroupofmoleculesor </a:t>
            </a:r>
            <a:r>
              <a:rPr sz="2000" spc="-10" dirty="0">
                <a:latin typeface="Times New Roman"/>
                <a:cs typeface="Times New Roman"/>
              </a:rPr>
              <a:t>ions  </a:t>
            </a:r>
            <a:r>
              <a:rPr sz="2000" dirty="0">
                <a:latin typeface="Times New Roman"/>
                <a:cs typeface="Times New Roman"/>
              </a:rPr>
              <a:t>is a </a:t>
            </a:r>
            <a:r>
              <a:rPr sz="2000" b="1" spc="-5" dirty="0">
                <a:latin typeface="Times New Roman"/>
                <a:cs typeface="Times New Roman"/>
              </a:rPr>
              <a:t>metal</a:t>
            </a:r>
            <a:r>
              <a:rPr sz="2000" b="1" spc="-18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complex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Times New Roman"/>
              <a:buChar char="•"/>
            </a:pPr>
            <a:endParaRPr sz="1950" dirty="0">
              <a:latin typeface="Times New Roman"/>
              <a:cs typeface="Times New Roman"/>
            </a:endParaRPr>
          </a:p>
          <a:p>
            <a:pPr marL="355600" indent="-342900">
              <a:lnSpc>
                <a:spcPts val="224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24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molecules</a:t>
            </a:r>
            <a:r>
              <a:rPr sz="2000" spc="-20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-18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ionscoordinating</a:t>
            </a:r>
            <a:r>
              <a:rPr sz="2000" spc="-20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to</a:t>
            </a:r>
            <a:r>
              <a:rPr sz="2000" spc="-229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the</a:t>
            </a:r>
            <a:r>
              <a:rPr sz="2000" spc="-245" dirty="0">
                <a:latin typeface="Times New Roman"/>
                <a:cs typeface="Times New Roman"/>
              </a:rPr>
              <a:t> </a:t>
            </a:r>
            <a:r>
              <a:rPr sz="2000" spc="35" dirty="0">
                <a:latin typeface="Times New Roman"/>
                <a:cs typeface="Times New Roman"/>
              </a:rPr>
              <a:t>metalarethe</a:t>
            </a:r>
            <a:endParaRPr sz="2000" dirty="0">
              <a:latin typeface="Times New Roman"/>
              <a:cs typeface="Times New Roman"/>
            </a:endParaRPr>
          </a:p>
          <a:p>
            <a:pPr marL="355600">
              <a:lnSpc>
                <a:spcPts val="2110"/>
              </a:lnSpc>
            </a:pPr>
            <a:r>
              <a:rPr sz="2000" b="1" spc="-45" dirty="0">
                <a:latin typeface="Times New Roman"/>
                <a:cs typeface="Times New Roman"/>
              </a:rPr>
              <a:t>ligands.</a:t>
            </a:r>
            <a:endParaRPr sz="2000" dirty="0">
              <a:latin typeface="Times New Roman"/>
              <a:cs typeface="Times New Roman"/>
            </a:endParaRPr>
          </a:p>
          <a:p>
            <a:pPr marL="756285" lvl="1" indent="-287020">
              <a:lnSpc>
                <a:spcPts val="2185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Times New Roman"/>
                <a:cs typeface="Times New Roman"/>
              </a:rPr>
              <a:t>Metal</a:t>
            </a:r>
            <a:r>
              <a:rPr sz="2000" spc="-1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ion</a:t>
            </a:r>
            <a:r>
              <a:rPr sz="2000" spc="-1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</a:t>
            </a:r>
            <a:r>
              <a:rPr sz="2000" spc="-15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Lewis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acid</a:t>
            </a:r>
            <a:endParaRPr sz="2000" dirty="0">
              <a:latin typeface="Times New Roman"/>
              <a:cs typeface="Times New Roman"/>
            </a:endParaRPr>
          </a:p>
          <a:p>
            <a:pPr marL="756285" lvl="1" indent="-287020">
              <a:lnSpc>
                <a:spcPts val="2275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5" dirty="0">
                <a:latin typeface="Times New Roman"/>
                <a:cs typeface="Times New Roman"/>
              </a:rPr>
              <a:t>Bonded</a:t>
            </a:r>
            <a:r>
              <a:rPr sz="2000" spc="-19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groups</a:t>
            </a:r>
            <a:r>
              <a:rPr sz="2000" spc="-2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</a:t>
            </a:r>
            <a:r>
              <a:rPr sz="2000" spc="-17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Lewis</a:t>
            </a:r>
            <a:r>
              <a:rPr sz="2000" spc="-1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base</a:t>
            </a:r>
          </a:p>
          <a:p>
            <a:pPr marL="355600" indent="-342900">
              <a:lnSpc>
                <a:spcPts val="236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spc="20" dirty="0">
                <a:latin typeface="Times New Roman"/>
                <a:cs typeface="Times New Roman"/>
              </a:rPr>
              <a:t>Ligandmust</a:t>
            </a:r>
            <a:r>
              <a:rPr sz="2000" spc="-2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have</a:t>
            </a:r>
            <a:r>
              <a:rPr sz="2000" spc="-28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lone</a:t>
            </a:r>
            <a:r>
              <a:rPr sz="2000" b="1" spc="-24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pairs</a:t>
            </a:r>
            <a:r>
              <a:rPr sz="2000" b="1" spc="-2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to</a:t>
            </a:r>
            <a:r>
              <a:rPr sz="2000" spc="-275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interact</a:t>
            </a:r>
            <a:r>
              <a:rPr sz="2000" spc="-17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with</a:t>
            </a:r>
            <a:r>
              <a:rPr sz="2000" spc="-1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metal</a:t>
            </a:r>
            <a:endParaRPr sz="2000" dirty="0">
              <a:latin typeface="Times New Roman"/>
              <a:cs typeface="Times New Roman"/>
            </a:endParaRPr>
          </a:p>
          <a:p>
            <a:pPr marL="355600" marR="133350" indent="-342900">
              <a:lnSpc>
                <a:spcPct val="79500"/>
              </a:lnSpc>
              <a:spcBef>
                <a:spcPts val="484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15" dirty="0">
                <a:latin typeface="Times New Roman"/>
                <a:cs typeface="Times New Roman"/>
              </a:rPr>
              <a:t>Theliganddonatesalonepairofelectrons </a:t>
            </a:r>
            <a:r>
              <a:rPr sz="2000" spc="25" dirty="0">
                <a:latin typeface="Times New Roman"/>
                <a:cs typeface="Times New Roman"/>
              </a:rPr>
              <a:t>toanempty  </a:t>
            </a:r>
            <a:r>
              <a:rPr sz="2000" spc="-15" dirty="0">
                <a:latin typeface="Times New Roman"/>
                <a:cs typeface="Times New Roman"/>
              </a:rPr>
              <a:t>orbital</a:t>
            </a:r>
            <a:r>
              <a:rPr sz="2000" spc="-2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0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metal</a:t>
            </a:r>
            <a:r>
              <a:rPr sz="2000" spc="-26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ion</a:t>
            </a:r>
            <a:r>
              <a:rPr sz="2000" spc="-2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to</a:t>
            </a:r>
            <a:r>
              <a:rPr sz="2000" spc="-215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form</a:t>
            </a:r>
            <a:r>
              <a:rPr sz="2000" spc="-2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8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coordinate</a:t>
            </a:r>
            <a:r>
              <a:rPr sz="2000" spc="-24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covalent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bond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600" y="2101850"/>
            <a:ext cx="2245995" cy="26473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80942" y="648969"/>
            <a:ext cx="11258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204" dirty="0">
                <a:latin typeface="Times New Roman"/>
                <a:cs typeface="Times New Roman"/>
              </a:rPr>
              <a:t>L</a:t>
            </a:r>
            <a:r>
              <a:rPr sz="2800" b="1" spc="-75" dirty="0">
                <a:latin typeface="Times New Roman"/>
                <a:cs typeface="Times New Roman"/>
              </a:rPr>
              <a:t>i</a:t>
            </a:r>
            <a:r>
              <a:rPr sz="2800" b="1" spc="-145" dirty="0">
                <a:latin typeface="Times New Roman"/>
                <a:cs typeface="Times New Roman"/>
              </a:rPr>
              <a:t>gands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1625" y="1208405"/>
            <a:ext cx="7744459" cy="49339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06395" y="293878"/>
            <a:ext cx="33426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35" dirty="0">
                <a:latin typeface="Times New Roman"/>
                <a:cs typeface="Times New Roman"/>
              </a:rPr>
              <a:t>Werner’s</a:t>
            </a:r>
            <a:r>
              <a:rPr sz="3600" b="1" spc="-40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Theory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9644" y="3255390"/>
            <a:ext cx="7375525" cy="31242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5"/>
              </a:spcBef>
            </a:pPr>
            <a:r>
              <a:rPr sz="2000" spc="25" dirty="0">
                <a:latin typeface="Times New Roman"/>
                <a:cs typeface="Times New Roman"/>
              </a:rPr>
              <a:t>Suggestedthatmetalionshave</a:t>
            </a:r>
            <a:r>
              <a:rPr sz="2000" spc="-315" dirty="0">
                <a:latin typeface="Times New Roman"/>
                <a:cs typeface="Times New Roman"/>
              </a:rPr>
              <a:t> </a:t>
            </a:r>
            <a:r>
              <a:rPr sz="2000" b="1" i="1" spc="15" dirty="0">
                <a:latin typeface="Times New Roman"/>
                <a:cs typeface="Times New Roman"/>
              </a:rPr>
              <a:t>primary</a:t>
            </a:r>
            <a:r>
              <a:rPr sz="2000" spc="15" dirty="0">
                <a:latin typeface="Times New Roman"/>
                <a:cs typeface="Times New Roman"/>
              </a:rPr>
              <a:t>and</a:t>
            </a:r>
            <a:r>
              <a:rPr sz="2000" spc="-330" dirty="0"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secondary</a:t>
            </a:r>
            <a:r>
              <a:rPr sz="2000" dirty="0">
                <a:latin typeface="Times New Roman"/>
                <a:cs typeface="Times New Roman"/>
              </a:rPr>
              <a:t>valences.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15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buFont typeface="Wingdings"/>
              <a:buChar char=""/>
              <a:tabLst>
                <a:tab pos="357505" algn="l"/>
              </a:tabLst>
            </a:pPr>
            <a:r>
              <a:rPr sz="2150" b="1" spc="-15" dirty="0">
                <a:latin typeface="Times New Roman"/>
                <a:cs typeface="Times New Roman"/>
              </a:rPr>
              <a:t>Primary</a:t>
            </a:r>
            <a:r>
              <a:rPr sz="2150" b="1" spc="-100" dirty="0">
                <a:latin typeface="Times New Roman"/>
                <a:cs typeface="Times New Roman"/>
              </a:rPr>
              <a:t> </a:t>
            </a:r>
            <a:r>
              <a:rPr sz="2150" b="1" spc="-5" dirty="0">
                <a:latin typeface="Times New Roman"/>
                <a:cs typeface="Times New Roman"/>
              </a:rPr>
              <a:t>valence</a:t>
            </a:r>
            <a:r>
              <a:rPr sz="2150" b="1" spc="-220" dirty="0">
                <a:latin typeface="Times New Roman"/>
                <a:cs typeface="Times New Roman"/>
              </a:rPr>
              <a:t> </a:t>
            </a:r>
            <a:r>
              <a:rPr sz="2150" spc="-15" dirty="0">
                <a:latin typeface="Times New Roman"/>
                <a:cs typeface="Times New Roman"/>
              </a:rPr>
              <a:t>equal</a:t>
            </a:r>
            <a:r>
              <a:rPr sz="2150" spc="-155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the</a:t>
            </a:r>
            <a:r>
              <a:rPr sz="2150" spc="-240" dirty="0">
                <a:latin typeface="Times New Roman"/>
                <a:cs typeface="Times New Roman"/>
              </a:rPr>
              <a:t> </a:t>
            </a:r>
            <a:r>
              <a:rPr sz="2150" spc="-35" dirty="0">
                <a:latin typeface="Times New Roman"/>
                <a:cs typeface="Times New Roman"/>
              </a:rPr>
              <a:t>metal’s</a:t>
            </a:r>
            <a:r>
              <a:rPr sz="2150" spc="-175" dirty="0">
                <a:latin typeface="Times New Roman"/>
                <a:cs typeface="Times New Roman"/>
              </a:rPr>
              <a:t> </a:t>
            </a:r>
            <a:r>
              <a:rPr sz="2150" b="1" dirty="0">
                <a:latin typeface="Times New Roman"/>
                <a:cs typeface="Times New Roman"/>
              </a:rPr>
              <a:t>oxidation</a:t>
            </a:r>
            <a:r>
              <a:rPr sz="2150" b="1" spc="-120" dirty="0">
                <a:latin typeface="Times New Roman"/>
                <a:cs typeface="Times New Roman"/>
              </a:rPr>
              <a:t> </a:t>
            </a:r>
            <a:r>
              <a:rPr sz="2150" b="1" spc="20" dirty="0">
                <a:latin typeface="Times New Roman"/>
                <a:cs typeface="Times New Roman"/>
              </a:rPr>
              <a:t>number</a:t>
            </a:r>
            <a:endParaRPr sz="21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"/>
            </a:pPr>
            <a:endParaRPr sz="2700">
              <a:latin typeface="Times New Roman"/>
              <a:cs typeface="Times New Roman"/>
            </a:endParaRPr>
          </a:p>
          <a:p>
            <a:pPr marL="356870" marR="5080" indent="-344805" algn="just">
              <a:lnSpc>
                <a:spcPct val="81500"/>
              </a:lnSpc>
              <a:spcBef>
                <a:spcPts val="5"/>
              </a:spcBef>
              <a:buFont typeface="Wingdings"/>
              <a:buChar char=""/>
              <a:tabLst>
                <a:tab pos="357505" algn="l"/>
              </a:tabLst>
            </a:pPr>
            <a:r>
              <a:rPr sz="2150" b="1" spc="-60" dirty="0">
                <a:latin typeface="Times New Roman"/>
                <a:cs typeface="Times New Roman"/>
              </a:rPr>
              <a:t>Secondary </a:t>
            </a:r>
            <a:r>
              <a:rPr sz="2150" b="1" spc="-55" dirty="0">
                <a:latin typeface="Times New Roman"/>
                <a:cs typeface="Times New Roman"/>
              </a:rPr>
              <a:t>valence </a:t>
            </a:r>
            <a:r>
              <a:rPr sz="2150" spc="-45" dirty="0">
                <a:latin typeface="Times New Roman"/>
                <a:cs typeface="Times New Roman"/>
              </a:rPr>
              <a:t>is the </a:t>
            </a:r>
            <a:r>
              <a:rPr sz="2150" spc="-75" dirty="0">
                <a:latin typeface="Times New Roman"/>
                <a:cs typeface="Times New Roman"/>
              </a:rPr>
              <a:t>number </a:t>
            </a:r>
            <a:r>
              <a:rPr sz="2150" spc="-60" dirty="0">
                <a:latin typeface="Times New Roman"/>
                <a:cs typeface="Times New Roman"/>
              </a:rPr>
              <a:t>of atoms </a:t>
            </a:r>
            <a:r>
              <a:rPr sz="2150" spc="-45" dirty="0">
                <a:latin typeface="Times New Roman"/>
                <a:cs typeface="Times New Roman"/>
              </a:rPr>
              <a:t>directly </a:t>
            </a:r>
            <a:r>
              <a:rPr sz="2150" spc="-75" dirty="0">
                <a:latin typeface="Times New Roman"/>
                <a:cs typeface="Times New Roman"/>
              </a:rPr>
              <a:t>bonded </a:t>
            </a:r>
            <a:r>
              <a:rPr sz="2150" spc="-50" dirty="0">
                <a:latin typeface="Times New Roman"/>
                <a:cs typeface="Times New Roman"/>
              </a:rPr>
              <a:t>to the  </a:t>
            </a:r>
            <a:r>
              <a:rPr sz="2150" spc="-55" dirty="0">
                <a:latin typeface="Times New Roman"/>
                <a:cs typeface="Times New Roman"/>
              </a:rPr>
              <a:t>metal </a:t>
            </a:r>
            <a:r>
              <a:rPr sz="2150" b="1" spc="-55" dirty="0">
                <a:latin typeface="Times New Roman"/>
                <a:cs typeface="Times New Roman"/>
              </a:rPr>
              <a:t>(coordination </a:t>
            </a:r>
            <a:r>
              <a:rPr sz="2150" b="1" spc="-45" dirty="0">
                <a:latin typeface="Times New Roman"/>
                <a:cs typeface="Times New Roman"/>
              </a:rPr>
              <a:t>number</a:t>
            </a:r>
            <a:r>
              <a:rPr sz="2150" spc="-45" dirty="0">
                <a:latin typeface="Times New Roman"/>
                <a:cs typeface="Times New Roman"/>
              </a:rPr>
              <a:t>) </a:t>
            </a:r>
            <a:r>
              <a:rPr sz="2150" spc="-60" dirty="0">
                <a:latin typeface="Times New Roman"/>
                <a:cs typeface="Times New Roman"/>
              </a:rPr>
              <a:t>and </a:t>
            </a:r>
            <a:r>
              <a:rPr sz="2150" spc="-55" dirty="0">
                <a:latin typeface="Times New Roman"/>
                <a:cs typeface="Times New Roman"/>
              </a:rPr>
              <a:t>placed </a:t>
            </a:r>
            <a:r>
              <a:rPr sz="2150" spc="-60" dirty="0">
                <a:latin typeface="Times New Roman"/>
                <a:cs typeface="Times New Roman"/>
              </a:rPr>
              <a:t>those </a:t>
            </a:r>
            <a:r>
              <a:rPr sz="2150" spc="-70" dirty="0">
                <a:latin typeface="Times New Roman"/>
                <a:cs typeface="Times New Roman"/>
              </a:rPr>
              <a:t>molecules </a:t>
            </a:r>
            <a:r>
              <a:rPr sz="2150" spc="-5" dirty="0">
                <a:latin typeface="Times New Roman"/>
                <a:cs typeface="Times New Roman"/>
              </a:rPr>
              <a:t>and </a:t>
            </a:r>
            <a:r>
              <a:rPr sz="2150" dirty="0">
                <a:latin typeface="Times New Roman"/>
                <a:cs typeface="Times New Roman"/>
              </a:rPr>
              <a:t>ions  </a:t>
            </a:r>
            <a:r>
              <a:rPr sz="2150" spc="-5" dirty="0">
                <a:latin typeface="Times New Roman"/>
                <a:cs typeface="Times New Roman"/>
              </a:rPr>
              <a:t>within </a:t>
            </a:r>
            <a:r>
              <a:rPr sz="2150" dirty="0">
                <a:latin typeface="Times New Roman"/>
                <a:cs typeface="Times New Roman"/>
              </a:rPr>
              <a:t>the </a:t>
            </a:r>
            <a:r>
              <a:rPr sz="2150" spc="-25" dirty="0">
                <a:latin typeface="Times New Roman"/>
                <a:cs typeface="Times New Roman"/>
              </a:rPr>
              <a:t>sphere </a:t>
            </a:r>
            <a:r>
              <a:rPr sz="2150" spc="-5" dirty="0">
                <a:latin typeface="Times New Roman"/>
                <a:cs typeface="Times New Roman"/>
              </a:rPr>
              <a:t>in</a:t>
            </a:r>
            <a:r>
              <a:rPr sz="2150" spc="-390" dirty="0">
                <a:latin typeface="Times New Roman"/>
                <a:cs typeface="Times New Roman"/>
              </a:rPr>
              <a:t> </a:t>
            </a:r>
            <a:r>
              <a:rPr sz="2150" spc="-40" dirty="0">
                <a:latin typeface="Times New Roman"/>
                <a:cs typeface="Times New Roman"/>
              </a:rPr>
              <a:t>brackets</a:t>
            </a:r>
            <a:endParaRPr sz="21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"/>
            </a:pPr>
            <a:endParaRPr sz="2500">
              <a:latin typeface="Times New Roman"/>
              <a:cs typeface="Times New Roman"/>
            </a:endParaRPr>
          </a:p>
          <a:p>
            <a:pPr marL="356870" marR="652780" indent="-344805">
              <a:lnSpc>
                <a:spcPts val="2280"/>
              </a:lnSpc>
              <a:buFont typeface="Wingdings"/>
              <a:buChar char=""/>
              <a:tabLst>
                <a:tab pos="357505" algn="l"/>
              </a:tabLst>
            </a:pPr>
            <a:r>
              <a:rPr sz="2150" spc="-20" dirty="0">
                <a:latin typeface="Times New Roman"/>
                <a:cs typeface="Times New Roman"/>
              </a:rPr>
              <a:t>“free”</a:t>
            </a:r>
            <a:r>
              <a:rPr sz="2150" spc="-145" dirty="0">
                <a:latin typeface="Times New Roman"/>
                <a:cs typeface="Times New Roman"/>
              </a:rPr>
              <a:t> </a:t>
            </a:r>
            <a:r>
              <a:rPr sz="2150" spc="-5" dirty="0">
                <a:latin typeface="Times New Roman"/>
                <a:cs typeface="Times New Roman"/>
              </a:rPr>
              <a:t>anions</a:t>
            </a:r>
            <a:r>
              <a:rPr sz="2150" spc="-110" dirty="0">
                <a:latin typeface="Times New Roman"/>
                <a:cs typeface="Times New Roman"/>
              </a:rPr>
              <a:t> </a:t>
            </a:r>
            <a:r>
              <a:rPr sz="2150" spc="-5" dirty="0">
                <a:latin typeface="Times New Roman"/>
                <a:cs typeface="Times New Roman"/>
              </a:rPr>
              <a:t>(that</a:t>
            </a:r>
            <a:r>
              <a:rPr sz="2150" spc="-150" dirty="0">
                <a:latin typeface="Times New Roman"/>
                <a:cs typeface="Times New Roman"/>
              </a:rPr>
              <a:t> </a:t>
            </a:r>
            <a:r>
              <a:rPr sz="2150" spc="-5" dirty="0">
                <a:latin typeface="Times New Roman"/>
                <a:cs typeface="Times New Roman"/>
              </a:rPr>
              <a:t>dissociate</a:t>
            </a:r>
            <a:r>
              <a:rPr sz="2150" spc="-135" dirty="0">
                <a:latin typeface="Times New Roman"/>
                <a:cs typeface="Times New Roman"/>
              </a:rPr>
              <a:t> </a:t>
            </a:r>
            <a:r>
              <a:rPr sz="2150" spc="-5" dirty="0">
                <a:latin typeface="Times New Roman"/>
                <a:cs typeface="Times New Roman"/>
              </a:rPr>
              <a:t>from</a:t>
            </a:r>
            <a:r>
              <a:rPr sz="2150" spc="-175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the</a:t>
            </a:r>
            <a:r>
              <a:rPr sz="2150" spc="-140" dirty="0">
                <a:latin typeface="Times New Roman"/>
                <a:cs typeface="Times New Roman"/>
              </a:rPr>
              <a:t> </a:t>
            </a:r>
            <a:r>
              <a:rPr sz="2150" spc="-15" dirty="0">
                <a:latin typeface="Times New Roman"/>
                <a:cs typeface="Times New Roman"/>
              </a:rPr>
              <a:t>complex</a:t>
            </a:r>
            <a:r>
              <a:rPr sz="2150" spc="-140" dirty="0">
                <a:latin typeface="Times New Roman"/>
                <a:cs typeface="Times New Roman"/>
              </a:rPr>
              <a:t> </a:t>
            </a:r>
            <a:r>
              <a:rPr sz="2150" spc="-5" dirty="0">
                <a:latin typeface="Times New Roman"/>
                <a:cs typeface="Times New Roman"/>
              </a:rPr>
              <a:t>ion)</a:t>
            </a:r>
            <a:r>
              <a:rPr sz="2150" spc="-170" dirty="0">
                <a:latin typeface="Times New Roman"/>
                <a:cs typeface="Times New Roman"/>
              </a:rPr>
              <a:t> </a:t>
            </a:r>
            <a:r>
              <a:rPr sz="2150" spc="-5" dirty="0">
                <a:latin typeface="Times New Roman"/>
                <a:cs typeface="Times New Roman"/>
              </a:rPr>
              <a:t>outside  </a:t>
            </a:r>
            <a:r>
              <a:rPr sz="2150" dirty="0">
                <a:latin typeface="Times New Roman"/>
                <a:cs typeface="Times New Roman"/>
              </a:rPr>
              <a:t>the</a:t>
            </a:r>
            <a:r>
              <a:rPr sz="2150" spc="-10" dirty="0">
                <a:latin typeface="Times New Roman"/>
                <a:cs typeface="Times New Roman"/>
              </a:rPr>
              <a:t> </a:t>
            </a:r>
            <a:r>
              <a:rPr sz="2150" spc="-5" dirty="0">
                <a:latin typeface="Times New Roman"/>
                <a:cs typeface="Times New Roman"/>
              </a:rPr>
              <a:t>bracket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6800" y="1104264"/>
            <a:ext cx="4876800" cy="182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643369" y="834389"/>
            <a:ext cx="2118487" cy="2328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pc="-100" dirty="0"/>
              <a:t>CoCl</a:t>
            </a:r>
            <a:r>
              <a:rPr sz="2025" spc="-150" baseline="-20576" dirty="0">
                <a:solidFill>
                  <a:srgbClr val="001E5F"/>
                </a:solidFill>
                <a:latin typeface="Arial"/>
                <a:cs typeface="Arial"/>
              </a:rPr>
              <a:t>3</a:t>
            </a:r>
            <a:r>
              <a:rPr sz="3150" b="1" spc="-150" baseline="25132" dirty="0">
                <a:latin typeface="Times New Roman"/>
                <a:cs typeface="Times New Roman"/>
              </a:rPr>
              <a:t>.</a:t>
            </a:r>
            <a:r>
              <a:rPr sz="2000" spc="-100" dirty="0"/>
              <a:t>6NH</a:t>
            </a:r>
            <a:r>
              <a:rPr sz="2025" spc="-150" baseline="-20576" dirty="0">
                <a:solidFill>
                  <a:srgbClr val="001E5F"/>
                </a:solidFill>
                <a:latin typeface="Arial"/>
                <a:cs typeface="Arial"/>
              </a:rPr>
              <a:t>3 </a:t>
            </a:r>
            <a:r>
              <a:rPr sz="2000" dirty="0"/>
              <a:t>= </a:t>
            </a:r>
            <a:r>
              <a:rPr sz="2000" spc="-120" dirty="0"/>
              <a:t>[Co(NH</a:t>
            </a:r>
            <a:r>
              <a:rPr sz="2025" spc="-179" baseline="-20576" dirty="0">
                <a:solidFill>
                  <a:srgbClr val="001E5F"/>
                </a:solidFill>
                <a:latin typeface="Arial"/>
                <a:cs typeface="Arial"/>
              </a:rPr>
              <a:t>3 </a:t>
            </a:r>
            <a:r>
              <a:rPr sz="2000" spc="-270" dirty="0"/>
              <a:t>)</a:t>
            </a:r>
            <a:r>
              <a:rPr sz="2025" spc="-405" baseline="-20576" dirty="0">
                <a:solidFill>
                  <a:srgbClr val="001E5F"/>
                </a:solidFill>
                <a:latin typeface="Arial"/>
                <a:cs typeface="Arial"/>
              </a:rPr>
              <a:t>6</a:t>
            </a:r>
            <a:r>
              <a:rPr sz="2025" spc="-359" baseline="-20576" dirty="0">
                <a:solidFill>
                  <a:srgbClr val="001E5F"/>
                </a:solidFill>
                <a:latin typeface="Arial"/>
                <a:cs typeface="Arial"/>
              </a:rPr>
              <a:t> </a:t>
            </a:r>
            <a:r>
              <a:rPr sz="2000" spc="-145" dirty="0"/>
              <a:t>](Cl</a:t>
            </a:r>
            <a:r>
              <a:rPr sz="2025" spc="-217" baseline="-20576" dirty="0">
                <a:solidFill>
                  <a:srgbClr val="001E5F"/>
                </a:solidFill>
                <a:latin typeface="Arial"/>
                <a:cs typeface="Arial"/>
              </a:rPr>
              <a:t>3</a:t>
            </a:r>
            <a:r>
              <a:rPr sz="2000" spc="-145" dirty="0"/>
              <a:t>)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97023" y="2499486"/>
            <a:ext cx="2667000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21665" algn="l"/>
                <a:tab pos="1699895" algn="l"/>
                <a:tab pos="2557780" algn="l"/>
              </a:tabLst>
            </a:pPr>
            <a:r>
              <a:rPr sz="1350" dirty="0">
                <a:solidFill>
                  <a:srgbClr val="001E5F"/>
                </a:solidFill>
                <a:latin typeface="Arial"/>
                <a:cs typeface="Arial"/>
              </a:rPr>
              <a:t>3	3	3</a:t>
            </a:r>
            <a:r>
              <a:rPr sz="1350" spc="155" dirty="0">
                <a:solidFill>
                  <a:srgbClr val="001E5F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001E5F"/>
                </a:solidFill>
                <a:latin typeface="Arial"/>
                <a:cs typeface="Arial"/>
              </a:rPr>
              <a:t>5	2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12517" y="3857625"/>
            <a:ext cx="3357245" cy="1171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ts val="2515"/>
              </a:lnSpc>
              <a:spcBef>
                <a:spcPts val="100"/>
              </a:spcBef>
            </a:pPr>
            <a:r>
              <a:rPr sz="2000" spc="-100" dirty="0">
                <a:latin typeface="Times New Roman"/>
                <a:cs typeface="Times New Roman"/>
              </a:rPr>
              <a:t>CoCl</a:t>
            </a:r>
            <a:r>
              <a:rPr sz="2025" spc="-150" baseline="-22633" dirty="0">
                <a:solidFill>
                  <a:srgbClr val="001E5F"/>
                </a:solidFill>
                <a:latin typeface="Arial"/>
                <a:cs typeface="Arial"/>
              </a:rPr>
              <a:t>3</a:t>
            </a:r>
            <a:r>
              <a:rPr sz="3150" b="1" spc="-150" baseline="25132" dirty="0">
                <a:latin typeface="Times New Roman"/>
                <a:cs typeface="Times New Roman"/>
              </a:rPr>
              <a:t>.</a:t>
            </a:r>
            <a:r>
              <a:rPr sz="2000" spc="-100" dirty="0">
                <a:latin typeface="Times New Roman"/>
                <a:cs typeface="Times New Roman"/>
              </a:rPr>
              <a:t>4NH</a:t>
            </a:r>
            <a:r>
              <a:rPr sz="2025" spc="-150" baseline="-22633" dirty="0">
                <a:solidFill>
                  <a:srgbClr val="001E5F"/>
                </a:solidFill>
                <a:latin typeface="Arial"/>
                <a:cs typeface="Arial"/>
              </a:rPr>
              <a:t>3 </a:t>
            </a:r>
            <a:r>
              <a:rPr sz="2000" dirty="0">
                <a:latin typeface="Times New Roman"/>
                <a:cs typeface="Times New Roman"/>
              </a:rPr>
              <a:t>= </a:t>
            </a:r>
            <a:r>
              <a:rPr sz="2000" spc="-120" dirty="0">
                <a:latin typeface="Times New Roman"/>
                <a:cs typeface="Times New Roman"/>
              </a:rPr>
              <a:t>[Co(NH</a:t>
            </a:r>
            <a:r>
              <a:rPr sz="2025" spc="-179" baseline="-22633" dirty="0">
                <a:solidFill>
                  <a:srgbClr val="001E5F"/>
                </a:solidFill>
                <a:latin typeface="Arial"/>
                <a:cs typeface="Arial"/>
              </a:rPr>
              <a:t>3 </a:t>
            </a:r>
            <a:r>
              <a:rPr sz="2000" spc="-270" dirty="0">
                <a:latin typeface="Times New Roman"/>
                <a:cs typeface="Times New Roman"/>
              </a:rPr>
              <a:t>)</a:t>
            </a:r>
            <a:r>
              <a:rPr sz="2025" spc="-405" baseline="-22633" dirty="0">
                <a:solidFill>
                  <a:srgbClr val="001E5F"/>
                </a:solidFill>
                <a:latin typeface="Arial"/>
                <a:cs typeface="Arial"/>
              </a:rPr>
              <a:t>4 </a:t>
            </a:r>
            <a:r>
              <a:rPr sz="2000" spc="-265" dirty="0">
                <a:latin typeface="Times New Roman"/>
                <a:cs typeface="Times New Roman"/>
              </a:rPr>
              <a:t>C</a:t>
            </a:r>
            <a:r>
              <a:rPr sz="2025" spc="-397" baseline="-22633" dirty="0">
                <a:solidFill>
                  <a:srgbClr val="001E5F"/>
                </a:solidFill>
                <a:latin typeface="Arial"/>
                <a:cs typeface="Arial"/>
              </a:rPr>
              <a:t>2</a:t>
            </a:r>
            <a:r>
              <a:rPr sz="2000" spc="-265" dirty="0">
                <a:latin typeface="Times New Roman"/>
                <a:cs typeface="Times New Roman"/>
              </a:rPr>
              <a:t>l</a:t>
            </a:r>
            <a:r>
              <a:rPr sz="2000" spc="-22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](Cl)</a:t>
            </a:r>
            <a:endParaRPr sz="2000">
              <a:latin typeface="Times New Roman"/>
              <a:cs typeface="Times New Roman"/>
            </a:endParaRPr>
          </a:p>
          <a:p>
            <a:pPr marL="38100">
              <a:lnSpc>
                <a:spcPts val="2395"/>
              </a:lnSpc>
            </a:pPr>
            <a:r>
              <a:rPr sz="2000" dirty="0">
                <a:latin typeface="Times New Roman"/>
                <a:cs typeface="Times New Roman"/>
              </a:rPr>
              <a:t>1 </a:t>
            </a:r>
            <a:r>
              <a:rPr sz="2000" spc="-20" dirty="0">
                <a:latin typeface="Times New Roman"/>
                <a:cs typeface="Times New Roman"/>
              </a:rPr>
              <a:t>free Cl</a:t>
            </a:r>
            <a:r>
              <a:rPr sz="2025" spc="-30" baseline="24691" dirty="0">
                <a:latin typeface="Times New Roman"/>
                <a:cs typeface="Times New Roman"/>
              </a:rPr>
              <a:t>-</a:t>
            </a:r>
            <a:r>
              <a:rPr sz="2025" spc="-142" baseline="24691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ion,[Co(NH</a:t>
            </a:r>
            <a:r>
              <a:rPr sz="2025" spc="-15" baseline="-16460" dirty="0">
                <a:latin typeface="Times New Roman"/>
                <a:cs typeface="Times New Roman"/>
              </a:rPr>
              <a:t>3</a:t>
            </a:r>
            <a:r>
              <a:rPr sz="2000" spc="-10" dirty="0">
                <a:latin typeface="Times New Roman"/>
                <a:cs typeface="Times New Roman"/>
              </a:rPr>
              <a:t>)</a:t>
            </a:r>
            <a:r>
              <a:rPr sz="2025" spc="-15" baseline="-16460" dirty="0">
                <a:latin typeface="Times New Roman"/>
                <a:cs typeface="Times New Roman"/>
              </a:rPr>
              <a:t>4</a:t>
            </a:r>
            <a:r>
              <a:rPr sz="2000" spc="-10" dirty="0">
                <a:latin typeface="Times New Roman"/>
                <a:cs typeface="Times New Roman"/>
              </a:rPr>
              <a:t>Cl</a:t>
            </a:r>
            <a:r>
              <a:rPr sz="2025" spc="-15" baseline="-16460" dirty="0">
                <a:latin typeface="Times New Roman"/>
                <a:cs typeface="Times New Roman"/>
              </a:rPr>
              <a:t>2</a:t>
            </a:r>
            <a:r>
              <a:rPr sz="2000" spc="-10" dirty="0">
                <a:latin typeface="Times New Roman"/>
                <a:cs typeface="Times New Roman"/>
              </a:rPr>
              <a:t>]</a:t>
            </a:r>
            <a:r>
              <a:rPr sz="2025" spc="-15" baseline="24691" dirty="0">
                <a:latin typeface="Times New Roman"/>
                <a:cs typeface="Times New Roman"/>
              </a:rPr>
              <a:t>1+</a:t>
            </a:r>
            <a:endParaRPr sz="2025" baseline="24691">
              <a:latin typeface="Times New Roman"/>
              <a:cs typeface="Times New Roman"/>
            </a:endParaRPr>
          </a:p>
          <a:p>
            <a:pPr marL="954405">
              <a:lnSpc>
                <a:spcPct val="100000"/>
              </a:lnSpc>
              <a:spcBef>
                <a:spcPts val="1590"/>
              </a:spcBef>
            </a:pPr>
            <a:r>
              <a:rPr sz="2100" b="1" spc="-60" dirty="0">
                <a:latin typeface="Times New Roman"/>
                <a:cs typeface="Times New Roman"/>
              </a:rPr>
              <a:t>Green</a:t>
            </a:r>
            <a:r>
              <a:rPr sz="2100" b="1" spc="-20" dirty="0">
                <a:latin typeface="Times New Roman"/>
                <a:cs typeface="Times New Roman"/>
              </a:rPr>
              <a:t> </a:t>
            </a:r>
            <a:r>
              <a:rPr sz="2100" b="1" spc="-60" dirty="0">
                <a:latin typeface="Times New Roman"/>
                <a:cs typeface="Times New Roman"/>
              </a:rPr>
              <a:t>Colour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88717" y="5377383"/>
            <a:ext cx="2964815" cy="648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ts val="2510"/>
              </a:lnSpc>
              <a:spcBef>
                <a:spcPts val="100"/>
              </a:spcBef>
            </a:pPr>
            <a:r>
              <a:rPr sz="2000" spc="-100" dirty="0">
                <a:latin typeface="Times New Roman"/>
                <a:cs typeface="Times New Roman"/>
              </a:rPr>
              <a:t>CoCl</a:t>
            </a:r>
            <a:r>
              <a:rPr sz="2025" spc="-150" baseline="-22633" dirty="0">
                <a:solidFill>
                  <a:srgbClr val="001E5F"/>
                </a:solidFill>
                <a:latin typeface="Arial"/>
                <a:cs typeface="Arial"/>
              </a:rPr>
              <a:t>3</a:t>
            </a:r>
            <a:r>
              <a:rPr sz="3150" b="1" spc="-150" baseline="26455" dirty="0">
                <a:latin typeface="Times New Roman"/>
                <a:cs typeface="Times New Roman"/>
              </a:rPr>
              <a:t>.</a:t>
            </a:r>
            <a:r>
              <a:rPr sz="2000" spc="-100" dirty="0">
                <a:latin typeface="Times New Roman"/>
                <a:cs typeface="Times New Roman"/>
              </a:rPr>
              <a:t>3NH</a:t>
            </a:r>
            <a:r>
              <a:rPr sz="2025" spc="-150" baseline="-22633" dirty="0">
                <a:solidFill>
                  <a:srgbClr val="001E5F"/>
                </a:solidFill>
                <a:latin typeface="Arial"/>
                <a:cs typeface="Arial"/>
              </a:rPr>
              <a:t>3 </a:t>
            </a:r>
            <a:r>
              <a:rPr sz="2000" dirty="0">
                <a:latin typeface="Times New Roman"/>
                <a:cs typeface="Times New Roman"/>
              </a:rPr>
              <a:t>= </a:t>
            </a:r>
            <a:r>
              <a:rPr sz="2000" spc="-120" dirty="0">
                <a:latin typeface="Times New Roman"/>
                <a:cs typeface="Times New Roman"/>
              </a:rPr>
              <a:t>[Co(NH</a:t>
            </a:r>
            <a:r>
              <a:rPr sz="2025" spc="-179" baseline="-22633" dirty="0">
                <a:solidFill>
                  <a:srgbClr val="001E5F"/>
                </a:solidFill>
                <a:latin typeface="Arial"/>
                <a:cs typeface="Arial"/>
              </a:rPr>
              <a:t>3 </a:t>
            </a:r>
            <a:r>
              <a:rPr sz="2000" spc="-270" dirty="0">
                <a:latin typeface="Times New Roman"/>
                <a:cs typeface="Times New Roman"/>
              </a:rPr>
              <a:t>)</a:t>
            </a:r>
            <a:r>
              <a:rPr sz="2025" spc="-405" baseline="-22633" dirty="0">
                <a:solidFill>
                  <a:srgbClr val="001E5F"/>
                </a:solidFill>
                <a:latin typeface="Arial"/>
                <a:cs typeface="Arial"/>
              </a:rPr>
              <a:t>3 </a:t>
            </a:r>
            <a:r>
              <a:rPr sz="2000" spc="-260" dirty="0">
                <a:latin typeface="Times New Roman"/>
                <a:cs typeface="Times New Roman"/>
              </a:rPr>
              <a:t>C</a:t>
            </a:r>
            <a:r>
              <a:rPr sz="2025" spc="-390" baseline="-22633" dirty="0">
                <a:solidFill>
                  <a:srgbClr val="001E5F"/>
                </a:solidFill>
                <a:latin typeface="Arial"/>
                <a:cs typeface="Arial"/>
              </a:rPr>
              <a:t>3</a:t>
            </a:r>
            <a:r>
              <a:rPr sz="2000" spc="-260" dirty="0">
                <a:latin typeface="Times New Roman"/>
                <a:cs typeface="Times New Roman"/>
              </a:rPr>
              <a:t>l</a:t>
            </a:r>
            <a:r>
              <a:rPr sz="2000" spc="-1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]</a:t>
            </a:r>
            <a:endParaRPr sz="2000">
              <a:latin typeface="Times New Roman"/>
              <a:cs typeface="Times New Roman"/>
            </a:endParaRPr>
          </a:p>
          <a:p>
            <a:pPr marL="38100">
              <a:lnSpc>
                <a:spcPts val="2390"/>
              </a:lnSpc>
            </a:pPr>
            <a:r>
              <a:rPr sz="2000" dirty="0">
                <a:latin typeface="Times New Roman"/>
                <a:cs typeface="Times New Roman"/>
              </a:rPr>
              <a:t>No free </a:t>
            </a:r>
            <a:r>
              <a:rPr sz="2000" spc="-5" dirty="0">
                <a:latin typeface="Times New Roman"/>
                <a:cs typeface="Times New Roman"/>
              </a:rPr>
              <a:t>Cl</a:t>
            </a:r>
            <a:r>
              <a:rPr sz="2025" spc="-7" baseline="24691" dirty="0">
                <a:latin typeface="Times New Roman"/>
                <a:cs typeface="Times New Roman"/>
              </a:rPr>
              <a:t>-</a:t>
            </a:r>
            <a:r>
              <a:rPr sz="2025" spc="-15" baseline="24691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ions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540" y="58928"/>
            <a:ext cx="66878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Many coordination compounds </a:t>
            </a:r>
            <a:r>
              <a:rPr sz="1800" b="1" dirty="0">
                <a:latin typeface="Times New Roman"/>
                <a:cs typeface="Times New Roman"/>
              </a:rPr>
              <a:t>are </a:t>
            </a:r>
            <a:r>
              <a:rPr sz="1800" b="1" spc="-5" dirty="0">
                <a:latin typeface="Times New Roman"/>
                <a:cs typeface="Times New Roman"/>
              </a:rPr>
              <a:t>having </a:t>
            </a:r>
            <a:r>
              <a:rPr sz="1800" b="1" dirty="0">
                <a:latin typeface="Times New Roman"/>
                <a:cs typeface="Times New Roman"/>
              </a:rPr>
              <a:t>same </a:t>
            </a:r>
            <a:r>
              <a:rPr sz="1800" b="1" spc="-5" dirty="0">
                <a:latin typeface="Times New Roman"/>
                <a:cs typeface="Times New Roman"/>
              </a:rPr>
              <a:t>metal, </a:t>
            </a:r>
            <a:r>
              <a:rPr sz="1800" b="1" dirty="0">
                <a:latin typeface="Times New Roman"/>
                <a:cs typeface="Times New Roman"/>
              </a:rPr>
              <a:t>same</a:t>
            </a:r>
            <a:r>
              <a:rPr sz="1800" b="1" spc="1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ligands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9740" y="604774"/>
            <a:ext cx="13608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4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-25" dirty="0">
                <a:latin typeface="Times New Roman"/>
                <a:cs typeface="Times New Roman"/>
              </a:rPr>
              <a:t>o</a:t>
            </a:r>
            <a:r>
              <a:rPr sz="2000" spc="-20" dirty="0">
                <a:latin typeface="Times New Roman"/>
                <a:cs typeface="Times New Roman"/>
              </a:rPr>
              <a:t>un</a:t>
            </a:r>
            <a:r>
              <a:rPr sz="2000" spc="150" dirty="0">
                <a:latin typeface="Times New Roman"/>
                <a:cs typeface="Times New Roman"/>
              </a:rPr>
              <a:t>d</a:t>
            </a:r>
            <a:r>
              <a:rPr sz="2000" spc="5" dirty="0">
                <a:latin typeface="Times New Roman"/>
                <a:cs typeface="Times New Roman"/>
              </a:rPr>
              <a:t>1: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34005" y="909574"/>
            <a:ext cx="3231515" cy="1033144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25400" marR="17780">
              <a:lnSpc>
                <a:spcPts val="2380"/>
              </a:lnSpc>
              <a:spcBef>
                <a:spcPts val="200"/>
              </a:spcBef>
            </a:pPr>
            <a:r>
              <a:rPr sz="2000" spc="-20" dirty="0">
                <a:latin typeface="Times New Roman"/>
                <a:cs typeface="Times New Roman"/>
              </a:rPr>
              <a:t>Cl</a:t>
            </a:r>
            <a:r>
              <a:rPr sz="2025" spc="-30" baseline="24691" dirty="0">
                <a:latin typeface="Times New Roman"/>
                <a:cs typeface="Times New Roman"/>
              </a:rPr>
              <a:t>- </a:t>
            </a:r>
            <a:r>
              <a:rPr sz="2000" spc="5" dirty="0">
                <a:latin typeface="Times New Roman"/>
                <a:cs typeface="Times New Roman"/>
              </a:rPr>
              <a:t>isnotincoordinationsphere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3  </a:t>
            </a:r>
            <a:r>
              <a:rPr sz="2000" spc="-20" dirty="0">
                <a:latin typeface="Times New Roman"/>
                <a:cs typeface="Times New Roman"/>
              </a:rPr>
              <a:t>free Cl</a:t>
            </a:r>
            <a:r>
              <a:rPr sz="2025" spc="-30" baseline="24691" dirty="0">
                <a:latin typeface="Times New Roman"/>
                <a:cs typeface="Times New Roman"/>
              </a:rPr>
              <a:t>-</a:t>
            </a:r>
            <a:r>
              <a:rPr sz="2025" spc="-127" baseline="24691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ions,[Co(NH</a:t>
            </a:r>
            <a:r>
              <a:rPr sz="2025" spc="-7" baseline="-16460" dirty="0">
                <a:latin typeface="Times New Roman"/>
                <a:cs typeface="Times New Roman"/>
              </a:rPr>
              <a:t>3</a:t>
            </a:r>
            <a:r>
              <a:rPr sz="2000" spc="-5" dirty="0">
                <a:latin typeface="Times New Roman"/>
                <a:cs typeface="Times New Roman"/>
              </a:rPr>
              <a:t>)</a:t>
            </a:r>
            <a:r>
              <a:rPr sz="2025" spc="-7" baseline="-16460" dirty="0">
                <a:latin typeface="Times New Roman"/>
                <a:cs typeface="Times New Roman"/>
              </a:rPr>
              <a:t>6</a:t>
            </a:r>
            <a:r>
              <a:rPr sz="2000" spc="-5" dirty="0">
                <a:latin typeface="Times New Roman"/>
                <a:cs typeface="Times New Roman"/>
              </a:rPr>
              <a:t>]</a:t>
            </a:r>
            <a:r>
              <a:rPr sz="2025" spc="-7" baseline="24691" dirty="0">
                <a:latin typeface="Times New Roman"/>
                <a:cs typeface="Times New Roman"/>
              </a:rPr>
              <a:t>3+</a:t>
            </a:r>
            <a:endParaRPr sz="2025" baseline="24691">
              <a:latin typeface="Times New Roman"/>
              <a:cs typeface="Times New Roman"/>
            </a:endParaRPr>
          </a:p>
          <a:p>
            <a:pPr marL="885190">
              <a:lnSpc>
                <a:spcPct val="100000"/>
              </a:lnSpc>
              <a:spcBef>
                <a:spcPts val="550"/>
              </a:spcBef>
            </a:pPr>
            <a:r>
              <a:rPr sz="2100" b="1" spc="-60" dirty="0">
                <a:latin typeface="Times New Roman"/>
                <a:cs typeface="Times New Roman"/>
              </a:rPr>
              <a:t>Orange</a:t>
            </a:r>
            <a:r>
              <a:rPr sz="2100" b="1" spc="-30" dirty="0">
                <a:latin typeface="Times New Roman"/>
                <a:cs typeface="Times New Roman"/>
              </a:rPr>
              <a:t> </a:t>
            </a:r>
            <a:r>
              <a:rPr sz="2100" b="1" spc="-55" dirty="0">
                <a:latin typeface="Times New Roman"/>
                <a:cs typeface="Times New Roman"/>
              </a:rPr>
              <a:t>colour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7340" y="2350135"/>
            <a:ext cx="13608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4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-25" dirty="0">
                <a:latin typeface="Times New Roman"/>
                <a:cs typeface="Times New Roman"/>
              </a:rPr>
              <a:t>o</a:t>
            </a:r>
            <a:r>
              <a:rPr sz="2000" spc="-20" dirty="0">
                <a:latin typeface="Times New Roman"/>
                <a:cs typeface="Times New Roman"/>
              </a:rPr>
              <a:t>un</a:t>
            </a:r>
            <a:r>
              <a:rPr sz="2000" spc="150" dirty="0">
                <a:latin typeface="Times New Roman"/>
                <a:cs typeface="Times New Roman"/>
              </a:rPr>
              <a:t>d</a:t>
            </a:r>
            <a:r>
              <a:rPr sz="2000" spc="5" dirty="0">
                <a:latin typeface="Times New Roman"/>
                <a:cs typeface="Times New Roman"/>
              </a:rPr>
              <a:t>2: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12517" y="2337942"/>
            <a:ext cx="324485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CoCl</a:t>
            </a:r>
            <a:r>
              <a:rPr sz="3150" b="1" baseline="26455" dirty="0">
                <a:latin typeface="Times New Roman"/>
                <a:cs typeface="Times New Roman"/>
              </a:rPr>
              <a:t>.</a:t>
            </a:r>
            <a:r>
              <a:rPr sz="2000" dirty="0">
                <a:latin typeface="Times New Roman"/>
                <a:cs typeface="Times New Roman"/>
              </a:rPr>
              <a:t>5NH = </a:t>
            </a:r>
            <a:r>
              <a:rPr sz="2000" spc="-25" dirty="0">
                <a:latin typeface="Times New Roman"/>
                <a:cs typeface="Times New Roman"/>
              </a:rPr>
              <a:t>[Co(NH </a:t>
            </a:r>
            <a:r>
              <a:rPr sz="2000" dirty="0">
                <a:latin typeface="Times New Roman"/>
                <a:cs typeface="Times New Roman"/>
              </a:rPr>
              <a:t>)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Cl](Cl)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12517" y="2578436"/>
            <a:ext cx="3105785" cy="80772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05"/>
              </a:spcBef>
            </a:pPr>
            <a:r>
              <a:rPr sz="2000" dirty="0">
                <a:latin typeface="Times New Roman"/>
                <a:cs typeface="Times New Roman"/>
              </a:rPr>
              <a:t>2 </a:t>
            </a:r>
            <a:r>
              <a:rPr sz="2000" spc="-20" dirty="0">
                <a:latin typeface="Times New Roman"/>
                <a:cs typeface="Times New Roman"/>
              </a:rPr>
              <a:t>free </a:t>
            </a:r>
            <a:r>
              <a:rPr sz="2000" spc="-15" dirty="0">
                <a:latin typeface="Times New Roman"/>
                <a:cs typeface="Times New Roman"/>
              </a:rPr>
              <a:t>Cl</a:t>
            </a:r>
            <a:r>
              <a:rPr sz="2025" spc="-22" baseline="24691" dirty="0">
                <a:latin typeface="Times New Roman"/>
                <a:cs typeface="Times New Roman"/>
              </a:rPr>
              <a:t>-</a:t>
            </a:r>
            <a:r>
              <a:rPr sz="2025" spc="-89" baseline="24691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ions,[Co(NH</a:t>
            </a:r>
            <a:r>
              <a:rPr sz="2025" spc="-22" baseline="-16460" dirty="0">
                <a:latin typeface="Times New Roman"/>
                <a:cs typeface="Times New Roman"/>
              </a:rPr>
              <a:t>3</a:t>
            </a:r>
            <a:r>
              <a:rPr sz="2000" spc="-15" dirty="0">
                <a:latin typeface="Times New Roman"/>
                <a:cs typeface="Times New Roman"/>
              </a:rPr>
              <a:t>)</a:t>
            </a:r>
            <a:r>
              <a:rPr sz="2025" spc="-22" baseline="-16460" dirty="0">
                <a:latin typeface="Times New Roman"/>
                <a:cs typeface="Times New Roman"/>
              </a:rPr>
              <a:t>5</a:t>
            </a:r>
            <a:r>
              <a:rPr sz="2000" spc="-15" dirty="0">
                <a:latin typeface="Times New Roman"/>
                <a:cs typeface="Times New Roman"/>
              </a:rPr>
              <a:t>Cl]</a:t>
            </a:r>
            <a:r>
              <a:rPr sz="2025" spc="-22" baseline="24691" dirty="0">
                <a:latin typeface="Times New Roman"/>
                <a:cs typeface="Times New Roman"/>
              </a:rPr>
              <a:t>2+</a:t>
            </a:r>
            <a:endParaRPr sz="2025" baseline="24691">
              <a:latin typeface="Times New Roman"/>
              <a:cs typeface="Times New Roman"/>
            </a:endParaRPr>
          </a:p>
          <a:p>
            <a:pPr marL="954405">
              <a:lnSpc>
                <a:spcPct val="100000"/>
              </a:lnSpc>
              <a:spcBef>
                <a:spcPts val="630"/>
              </a:spcBef>
            </a:pPr>
            <a:r>
              <a:rPr sz="2100" b="1" spc="-55" dirty="0">
                <a:latin typeface="Times New Roman"/>
                <a:cs typeface="Times New Roman"/>
              </a:rPr>
              <a:t>Purple</a:t>
            </a:r>
            <a:r>
              <a:rPr sz="2100" b="1" spc="-40" dirty="0">
                <a:latin typeface="Times New Roman"/>
                <a:cs typeface="Times New Roman"/>
              </a:rPr>
              <a:t> </a:t>
            </a:r>
            <a:r>
              <a:rPr sz="2100" b="1" spc="-50" dirty="0">
                <a:latin typeface="Times New Roman"/>
                <a:cs typeface="Times New Roman"/>
              </a:rPr>
              <a:t>colour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7340" y="3869816"/>
            <a:ext cx="13608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4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-25" dirty="0">
                <a:latin typeface="Times New Roman"/>
                <a:cs typeface="Times New Roman"/>
              </a:rPr>
              <a:t>o</a:t>
            </a:r>
            <a:r>
              <a:rPr sz="2000" spc="-20" dirty="0">
                <a:latin typeface="Times New Roman"/>
                <a:cs typeface="Times New Roman"/>
              </a:rPr>
              <a:t>un</a:t>
            </a:r>
            <a:r>
              <a:rPr sz="2000" spc="150" dirty="0">
                <a:latin typeface="Times New Roman"/>
                <a:cs typeface="Times New Roman"/>
              </a:rPr>
              <a:t>d</a:t>
            </a:r>
            <a:r>
              <a:rPr sz="2000" spc="5" dirty="0">
                <a:latin typeface="Times New Roman"/>
                <a:cs typeface="Times New Roman"/>
              </a:rPr>
              <a:t>3: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3540" y="5389575"/>
            <a:ext cx="13608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4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-25" dirty="0">
                <a:latin typeface="Times New Roman"/>
                <a:cs typeface="Times New Roman"/>
              </a:rPr>
              <a:t>o</a:t>
            </a:r>
            <a:r>
              <a:rPr sz="2000" spc="-20" dirty="0">
                <a:latin typeface="Times New Roman"/>
                <a:cs typeface="Times New Roman"/>
              </a:rPr>
              <a:t>un</a:t>
            </a:r>
            <a:r>
              <a:rPr sz="2000" spc="150" dirty="0">
                <a:latin typeface="Times New Roman"/>
                <a:cs typeface="Times New Roman"/>
              </a:rPr>
              <a:t>d</a:t>
            </a:r>
            <a:r>
              <a:rPr sz="2000" spc="5" dirty="0">
                <a:latin typeface="Times New Roman"/>
                <a:cs typeface="Times New Roman"/>
              </a:rPr>
              <a:t>4: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129654" y="3836542"/>
            <a:ext cx="1599183" cy="12115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984875" y="499109"/>
            <a:ext cx="1862963" cy="15195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122670" y="2280157"/>
            <a:ext cx="1742439" cy="11390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192520" y="5252783"/>
            <a:ext cx="1368805" cy="11423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1451" y="314959"/>
            <a:ext cx="5805170" cy="2066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61110">
              <a:lnSpc>
                <a:spcPct val="100000"/>
              </a:lnSpc>
              <a:spcBef>
                <a:spcPts val="100"/>
              </a:spcBef>
            </a:pPr>
            <a:r>
              <a:rPr sz="2400" b="1" spc="-130" dirty="0">
                <a:latin typeface="Times New Roman"/>
                <a:cs typeface="Times New Roman"/>
              </a:rPr>
              <a:t>Effective</a:t>
            </a:r>
            <a:r>
              <a:rPr sz="2400" b="1" spc="-260" dirty="0">
                <a:latin typeface="Times New Roman"/>
                <a:cs typeface="Times New Roman"/>
              </a:rPr>
              <a:t> </a:t>
            </a:r>
            <a:r>
              <a:rPr sz="2400" b="1" spc="-125" dirty="0">
                <a:latin typeface="Times New Roman"/>
                <a:cs typeface="Times New Roman"/>
              </a:rPr>
              <a:t>atomic</a:t>
            </a:r>
            <a:r>
              <a:rPr sz="2400" b="1" spc="-275" dirty="0">
                <a:latin typeface="Times New Roman"/>
                <a:cs typeface="Times New Roman"/>
              </a:rPr>
              <a:t> </a:t>
            </a:r>
            <a:r>
              <a:rPr sz="2400" b="1" spc="-155" dirty="0">
                <a:latin typeface="Times New Roman"/>
                <a:cs typeface="Times New Roman"/>
              </a:rPr>
              <a:t>number</a:t>
            </a:r>
            <a:r>
              <a:rPr sz="2400" b="1" spc="-265" dirty="0">
                <a:latin typeface="Times New Roman"/>
                <a:cs typeface="Times New Roman"/>
              </a:rPr>
              <a:t> </a:t>
            </a:r>
            <a:r>
              <a:rPr sz="2400" b="1" spc="-140" dirty="0">
                <a:latin typeface="Times New Roman"/>
                <a:cs typeface="Times New Roman"/>
              </a:rPr>
              <a:t>(EAN)</a:t>
            </a:r>
            <a:r>
              <a:rPr sz="2400" b="1" spc="-280" dirty="0">
                <a:latin typeface="Times New Roman"/>
                <a:cs typeface="Times New Roman"/>
              </a:rPr>
              <a:t> </a:t>
            </a:r>
            <a:r>
              <a:rPr sz="2400" b="1" spc="-125" dirty="0">
                <a:latin typeface="Times New Roman"/>
                <a:cs typeface="Times New Roman"/>
              </a:rPr>
              <a:t>Rule</a:t>
            </a:r>
            <a:r>
              <a:rPr sz="2400" b="1" spc="-195" dirty="0">
                <a:latin typeface="Times New Roman"/>
                <a:cs typeface="Times New Roman"/>
              </a:rPr>
              <a:t> </a:t>
            </a:r>
            <a:r>
              <a:rPr sz="2400" spc="-70" dirty="0"/>
              <a:t>:</a:t>
            </a:r>
            <a:endParaRPr sz="2400">
              <a:latin typeface="Times New Roman"/>
              <a:cs typeface="Times New Roman"/>
            </a:endParaRPr>
          </a:p>
          <a:p>
            <a:pPr marL="59690" marR="5080" indent="-47625" algn="just">
              <a:lnSpc>
                <a:spcPct val="150400"/>
              </a:lnSpc>
              <a:spcBef>
                <a:spcPts val="195"/>
              </a:spcBef>
            </a:pPr>
            <a:r>
              <a:rPr sz="1800" spc="5" dirty="0"/>
              <a:t>The </a:t>
            </a:r>
            <a:r>
              <a:rPr sz="1800" dirty="0"/>
              <a:t>sum of the electrons on the </a:t>
            </a:r>
            <a:r>
              <a:rPr sz="1800" spc="-5" dirty="0"/>
              <a:t>central </a:t>
            </a:r>
            <a:r>
              <a:rPr sz="1800" spc="5" dirty="0"/>
              <a:t>atom </a:t>
            </a:r>
            <a:r>
              <a:rPr sz="1800" dirty="0"/>
              <a:t>(Lewis </a:t>
            </a:r>
            <a:r>
              <a:rPr sz="1800" spc="5" dirty="0"/>
              <a:t>acid)  </a:t>
            </a:r>
            <a:r>
              <a:rPr sz="1800" spc="-25" dirty="0"/>
              <a:t>including </a:t>
            </a:r>
            <a:r>
              <a:rPr sz="1800" spc="-45" dirty="0"/>
              <a:t>those </a:t>
            </a:r>
            <a:r>
              <a:rPr sz="1800" spc="-35" dirty="0"/>
              <a:t>donated </a:t>
            </a:r>
            <a:r>
              <a:rPr sz="1800" spc="-50" dirty="0"/>
              <a:t>from </a:t>
            </a:r>
            <a:r>
              <a:rPr sz="1800" spc="-40" dirty="0"/>
              <a:t>the </a:t>
            </a:r>
            <a:r>
              <a:rPr sz="1800" spc="-30" dirty="0"/>
              <a:t>ligands </a:t>
            </a:r>
            <a:r>
              <a:rPr sz="1800" spc="-45" dirty="0"/>
              <a:t>(Lewis </a:t>
            </a:r>
            <a:r>
              <a:rPr sz="1800" spc="-40" dirty="0"/>
              <a:t>base) </a:t>
            </a:r>
            <a:r>
              <a:rPr sz="1800" spc="-35" dirty="0"/>
              <a:t>should </a:t>
            </a:r>
            <a:r>
              <a:rPr sz="1800" spc="10" dirty="0"/>
              <a:t>be  </a:t>
            </a:r>
            <a:r>
              <a:rPr sz="1800" spc="5" dirty="0"/>
              <a:t>equal</a:t>
            </a:r>
            <a:r>
              <a:rPr sz="1800" spc="-155" dirty="0"/>
              <a:t> </a:t>
            </a:r>
            <a:r>
              <a:rPr sz="1800" dirty="0"/>
              <a:t>to</a:t>
            </a:r>
            <a:r>
              <a:rPr sz="1800" spc="-90" dirty="0"/>
              <a:t> </a:t>
            </a:r>
            <a:r>
              <a:rPr sz="1800" dirty="0"/>
              <a:t>the</a:t>
            </a:r>
            <a:r>
              <a:rPr sz="1800" spc="-55" dirty="0"/>
              <a:t> </a:t>
            </a:r>
            <a:r>
              <a:rPr sz="1800" spc="-5" dirty="0"/>
              <a:t>number</a:t>
            </a:r>
            <a:r>
              <a:rPr sz="1800" spc="-110" dirty="0"/>
              <a:t> </a:t>
            </a:r>
            <a:r>
              <a:rPr sz="1800" dirty="0"/>
              <a:t>of</a:t>
            </a:r>
            <a:r>
              <a:rPr sz="1800" spc="-114" dirty="0"/>
              <a:t> </a:t>
            </a:r>
            <a:r>
              <a:rPr sz="1800" dirty="0"/>
              <a:t>elctrons</a:t>
            </a:r>
            <a:r>
              <a:rPr sz="1800" spc="-135" dirty="0"/>
              <a:t> </a:t>
            </a:r>
            <a:r>
              <a:rPr sz="1800" spc="-10" dirty="0"/>
              <a:t>on</a:t>
            </a:r>
            <a:r>
              <a:rPr sz="1800" spc="-90" dirty="0"/>
              <a:t> </a:t>
            </a:r>
            <a:r>
              <a:rPr sz="1800" dirty="0"/>
              <a:t>a</a:t>
            </a:r>
            <a:r>
              <a:rPr sz="1800" spc="-80" dirty="0"/>
              <a:t> </a:t>
            </a:r>
            <a:r>
              <a:rPr sz="1800" spc="10" dirty="0"/>
              <a:t>noble</a:t>
            </a:r>
            <a:r>
              <a:rPr sz="1800" spc="-114" dirty="0"/>
              <a:t> </a:t>
            </a:r>
            <a:r>
              <a:rPr sz="1800" spc="-5" dirty="0"/>
              <a:t>gas</a:t>
            </a:r>
            <a:r>
              <a:rPr sz="1800" spc="-130" dirty="0"/>
              <a:t> </a:t>
            </a:r>
            <a:r>
              <a:rPr sz="1800" spc="-5" dirty="0"/>
              <a:t>element</a:t>
            </a:r>
            <a:r>
              <a:rPr sz="1800" spc="160" dirty="0"/>
              <a:t> </a:t>
            </a:r>
            <a:r>
              <a:rPr sz="1800" dirty="0"/>
              <a:t>found</a:t>
            </a:r>
            <a:r>
              <a:rPr sz="1800" spc="-25" dirty="0"/>
              <a:t> </a:t>
            </a:r>
            <a:r>
              <a:rPr sz="1800" spc="15" dirty="0"/>
              <a:t>in  </a:t>
            </a:r>
            <a:r>
              <a:rPr sz="1800" dirty="0"/>
              <a:t>the</a:t>
            </a:r>
            <a:r>
              <a:rPr sz="1800" spc="-210" dirty="0"/>
              <a:t> </a:t>
            </a:r>
            <a:r>
              <a:rPr sz="1800" spc="-5" dirty="0"/>
              <a:t>same</a:t>
            </a:r>
            <a:r>
              <a:rPr sz="1800" spc="-135" dirty="0"/>
              <a:t> </a:t>
            </a:r>
            <a:r>
              <a:rPr sz="1800" spc="20" dirty="0"/>
              <a:t>periodin</a:t>
            </a:r>
            <a:r>
              <a:rPr sz="1800" spc="-175" dirty="0"/>
              <a:t> </a:t>
            </a:r>
            <a:r>
              <a:rPr sz="1800" spc="25" dirty="0"/>
              <a:t>whichthe</a:t>
            </a:r>
            <a:r>
              <a:rPr sz="1800" spc="-155" dirty="0"/>
              <a:t> </a:t>
            </a:r>
            <a:r>
              <a:rPr sz="1800" spc="25" dirty="0"/>
              <a:t>metalissituated.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408940" y="2627503"/>
            <a:ext cx="8498840" cy="3860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63500" marR="4784725">
              <a:lnSpc>
                <a:spcPct val="98600"/>
              </a:lnSpc>
              <a:spcBef>
                <a:spcPts val="130"/>
              </a:spcBef>
            </a:pPr>
            <a:r>
              <a:rPr sz="1800" dirty="0">
                <a:latin typeface="Times New Roman"/>
                <a:cs typeface="Times New Roman"/>
              </a:rPr>
              <a:t>Let us take </a:t>
            </a:r>
            <a:r>
              <a:rPr sz="1800" spc="-5" dirty="0">
                <a:latin typeface="Times New Roman"/>
                <a:cs typeface="Times New Roman"/>
              </a:rPr>
              <a:t>the case [Co(NH</a:t>
            </a:r>
            <a:r>
              <a:rPr sz="1800" spc="-7" baseline="-16203" dirty="0">
                <a:latin typeface="Times New Roman"/>
                <a:cs typeface="Times New Roman"/>
              </a:rPr>
              <a:t>3</a:t>
            </a:r>
            <a:r>
              <a:rPr sz="1800" spc="-5" dirty="0">
                <a:latin typeface="Times New Roman"/>
                <a:cs typeface="Times New Roman"/>
              </a:rPr>
              <a:t>)</a:t>
            </a:r>
            <a:r>
              <a:rPr sz="1800" spc="-7" baseline="-16203" dirty="0">
                <a:latin typeface="Times New Roman"/>
                <a:cs typeface="Times New Roman"/>
              </a:rPr>
              <a:t>6</a:t>
            </a:r>
            <a:r>
              <a:rPr sz="1800" spc="-5" dirty="0">
                <a:latin typeface="Times New Roman"/>
                <a:cs typeface="Times New Roman"/>
              </a:rPr>
              <a:t>]</a:t>
            </a:r>
            <a:r>
              <a:rPr sz="1800" spc="-7" baseline="23148" dirty="0">
                <a:latin typeface="Times New Roman"/>
                <a:cs typeface="Times New Roman"/>
              </a:rPr>
              <a:t>3+  </a:t>
            </a:r>
            <a:r>
              <a:rPr sz="1800" spc="-20" dirty="0">
                <a:latin typeface="Times New Roman"/>
                <a:cs typeface="Times New Roman"/>
              </a:rPr>
              <a:t>Oxidationstateof </a:t>
            </a:r>
            <a:r>
              <a:rPr sz="1800" spc="-55" dirty="0">
                <a:latin typeface="Times New Roman"/>
                <a:cs typeface="Times New Roman"/>
              </a:rPr>
              <a:t>Co </a:t>
            </a:r>
            <a:r>
              <a:rPr sz="1800" spc="-30" dirty="0">
                <a:latin typeface="Times New Roman"/>
                <a:cs typeface="Times New Roman"/>
              </a:rPr>
              <a:t>in[Co(NH</a:t>
            </a:r>
            <a:r>
              <a:rPr sz="1800" spc="-44" baseline="-16203" dirty="0">
                <a:latin typeface="Times New Roman"/>
                <a:cs typeface="Times New Roman"/>
              </a:rPr>
              <a:t>3</a:t>
            </a:r>
            <a:r>
              <a:rPr sz="1800" spc="-30" dirty="0">
                <a:latin typeface="Times New Roman"/>
                <a:cs typeface="Times New Roman"/>
              </a:rPr>
              <a:t>)</a:t>
            </a:r>
            <a:r>
              <a:rPr sz="1800" spc="-44" baseline="-16203" dirty="0">
                <a:latin typeface="Times New Roman"/>
                <a:cs typeface="Times New Roman"/>
              </a:rPr>
              <a:t>6</a:t>
            </a:r>
            <a:r>
              <a:rPr sz="1800" spc="-30" dirty="0">
                <a:latin typeface="Times New Roman"/>
                <a:cs typeface="Times New Roman"/>
              </a:rPr>
              <a:t>]</a:t>
            </a:r>
            <a:r>
              <a:rPr sz="1800" spc="-44" baseline="23148" dirty="0">
                <a:latin typeface="Times New Roman"/>
                <a:cs typeface="Times New Roman"/>
              </a:rPr>
              <a:t>3+ </a:t>
            </a:r>
            <a:r>
              <a:rPr sz="1800" spc="-55" dirty="0">
                <a:latin typeface="Times New Roman"/>
                <a:cs typeface="Times New Roman"/>
              </a:rPr>
              <a:t>= </a:t>
            </a:r>
            <a:r>
              <a:rPr sz="1800" spc="-50" dirty="0">
                <a:latin typeface="Times New Roman"/>
                <a:cs typeface="Times New Roman"/>
              </a:rPr>
              <a:t>+3  </a:t>
            </a:r>
            <a:r>
              <a:rPr sz="1800" dirty="0">
                <a:latin typeface="Times New Roman"/>
                <a:cs typeface="Times New Roman"/>
              </a:rPr>
              <a:t>No. of electrons </a:t>
            </a:r>
            <a:r>
              <a:rPr sz="1800" spc="5" dirty="0">
                <a:latin typeface="Times New Roman"/>
                <a:cs typeface="Times New Roman"/>
              </a:rPr>
              <a:t>in </a:t>
            </a:r>
            <a:r>
              <a:rPr sz="1800" spc="35" dirty="0">
                <a:latin typeface="Times New Roman"/>
                <a:cs typeface="Times New Roman"/>
              </a:rPr>
              <a:t>Cobalt= </a:t>
            </a:r>
            <a:r>
              <a:rPr sz="1800" dirty="0">
                <a:latin typeface="Times New Roman"/>
                <a:cs typeface="Times New Roman"/>
              </a:rPr>
              <a:t>27</a:t>
            </a:r>
            <a:endParaRPr sz="18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25"/>
              </a:spcBef>
            </a:pPr>
            <a:r>
              <a:rPr sz="1800" spc="15" dirty="0">
                <a:latin typeface="DejaVu Sans"/>
                <a:cs typeface="DejaVu Sans"/>
              </a:rPr>
              <a:t>∴</a:t>
            </a:r>
            <a:r>
              <a:rPr sz="1800" spc="15" dirty="0">
                <a:latin typeface="Times New Roman"/>
                <a:cs typeface="Times New Roman"/>
              </a:rPr>
              <a:t>No.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15" dirty="0">
                <a:latin typeface="Times New Roman"/>
                <a:cs typeface="Times New Roman"/>
              </a:rPr>
              <a:t>electronsin </a:t>
            </a:r>
            <a:r>
              <a:rPr sz="1800" dirty="0">
                <a:latin typeface="Times New Roman"/>
                <a:cs typeface="Times New Roman"/>
              </a:rPr>
              <a:t>Co(III) of </a:t>
            </a:r>
            <a:r>
              <a:rPr sz="1800" spc="-5" dirty="0">
                <a:latin typeface="Times New Roman"/>
                <a:cs typeface="Times New Roman"/>
              </a:rPr>
              <a:t>the </a:t>
            </a:r>
            <a:r>
              <a:rPr sz="1800" dirty="0">
                <a:latin typeface="Times New Roman"/>
                <a:cs typeface="Times New Roman"/>
              </a:rPr>
              <a:t>complex = </a:t>
            </a:r>
            <a:r>
              <a:rPr sz="1800" spc="-5" dirty="0">
                <a:latin typeface="Times New Roman"/>
                <a:cs typeface="Times New Roman"/>
              </a:rPr>
              <a:t>27−3 </a:t>
            </a:r>
            <a:r>
              <a:rPr sz="1800" dirty="0">
                <a:latin typeface="Times New Roman"/>
                <a:cs typeface="Times New Roman"/>
              </a:rPr>
              <a:t>=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24</a:t>
            </a:r>
            <a:endParaRPr sz="18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155"/>
              </a:spcBef>
            </a:pPr>
            <a:r>
              <a:rPr sz="1800" spc="-45" dirty="0">
                <a:latin typeface="Times New Roman"/>
                <a:cs typeface="Times New Roman"/>
              </a:rPr>
              <a:t>Number</a:t>
            </a:r>
            <a:r>
              <a:rPr sz="1800" spc="-235" dirty="0">
                <a:latin typeface="Times New Roman"/>
                <a:cs typeface="Times New Roman"/>
              </a:rPr>
              <a:t> </a:t>
            </a:r>
            <a:r>
              <a:rPr sz="1800" spc="-40" dirty="0">
                <a:latin typeface="Times New Roman"/>
                <a:cs typeface="Times New Roman"/>
              </a:rPr>
              <a:t>of</a:t>
            </a:r>
            <a:r>
              <a:rPr sz="1800" spc="-254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electronsdonatedby</a:t>
            </a:r>
            <a:r>
              <a:rPr sz="1800" spc="-215" dirty="0">
                <a:latin typeface="Times New Roman"/>
                <a:cs typeface="Times New Roman"/>
              </a:rPr>
              <a:t> </a:t>
            </a:r>
            <a:r>
              <a:rPr sz="1800" spc="-40" dirty="0">
                <a:latin typeface="Times New Roman"/>
                <a:cs typeface="Times New Roman"/>
              </a:rPr>
              <a:t>six</a:t>
            </a:r>
            <a:r>
              <a:rPr sz="1800" spc="-210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NH</a:t>
            </a:r>
            <a:r>
              <a:rPr sz="1800" spc="-52" baseline="-16203" dirty="0">
                <a:latin typeface="Times New Roman"/>
                <a:cs typeface="Times New Roman"/>
              </a:rPr>
              <a:t>3</a:t>
            </a:r>
            <a:r>
              <a:rPr sz="1800" spc="-82" baseline="-16203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ligands=</a:t>
            </a:r>
            <a:r>
              <a:rPr sz="1800" spc="-229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6×2</a:t>
            </a:r>
            <a:r>
              <a:rPr sz="1800" spc="-185" dirty="0">
                <a:latin typeface="Times New Roman"/>
                <a:cs typeface="Times New Roman"/>
              </a:rPr>
              <a:t> </a:t>
            </a:r>
            <a:r>
              <a:rPr sz="1800" spc="-55" dirty="0">
                <a:latin typeface="Times New Roman"/>
                <a:cs typeface="Times New Roman"/>
              </a:rPr>
              <a:t>=</a:t>
            </a:r>
            <a:r>
              <a:rPr sz="1800" spc="-229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12</a:t>
            </a:r>
            <a:endParaRPr sz="18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15"/>
              </a:spcBef>
            </a:pPr>
            <a:r>
              <a:rPr sz="1800" spc="-70" dirty="0">
                <a:latin typeface="DejaVu Sans"/>
                <a:cs typeface="DejaVu Sans"/>
              </a:rPr>
              <a:t>∴</a:t>
            </a:r>
            <a:r>
              <a:rPr sz="1800" spc="-70" dirty="0">
                <a:latin typeface="Times New Roman"/>
                <a:cs typeface="Times New Roman"/>
              </a:rPr>
              <a:t>EAN</a:t>
            </a:r>
            <a:r>
              <a:rPr sz="1800" spc="-29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ofCo(III)</a:t>
            </a:r>
            <a:r>
              <a:rPr sz="1800" spc="-290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in[Co(NH</a:t>
            </a:r>
            <a:r>
              <a:rPr sz="1800" spc="-52" baseline="-16203" dirty="0">
                <a:latin typeface="Times New Roman"/>
                <a:cs typeface="Times New Roman"/>
              </a:rPr>
              <a:t>3</a:t>
            </a:r>
            <a:r>
              <a:rPr sz="1800" spc="-35" dirty="0">
                <a:latin typeface="Times New Roman"/>
                <a:cs typeface="Times New Roman"/>
              </a:rPr>
              <a:t>)</a:t>
            </a:r>
            <a:r>
              <a:rPr sz="1800" spc="-52" baseline="-16203" dirty="0">
                <a:latin typeface="Times New Roman"/>
                <a:cs typeface="Times New Roman"/>
              </a:rPr>
              <a:t>6</a:t>
            </a:r>
            <a:r>
              <a:rPr sz="1800" spc="-35" dirty="0">
                <a:latin typeface="Times New Roman"/>
                <a:cs typeface="Times New Roman"/>
              </a:rPr>
              <a:t>]</a:t>
            </a:r>
            <a:r>
              <a:rPr sz="1800" spc="-52" baseline="23148" dirty="0">
                <a:latin typeface="Times New Roman"/>
                <a:cs typeface="Times New Roman"/>
              </a:rPr>
              <a:t>3+</a:t>
            </a:r>
            <a:r>
              <a:rPr sz="1800" spc="60" baseline="23148" dirty="0">
                <a:latin typeface="Times New Roman"/>
                <a:cs typeface="Times New Roman"/>
              </a:rPr>
              <a:t> </a:t>
            </a:r>
            <a:r>
              <a:rPr sz="1800" spc="-55" dirty="0">
                <a:latin typeface="Times New Roman"/>
                <a:cs typeface="Times New Roman"/>
              </a:rPr>
              <a:t>=</a:t>
            </a:r>
            <a:r>
              <a:rPr sz="1800" spc="-254" dirty="0">
                <a:latin typeface="Times New Roman"/>
                <a:cs typeface="Times New Roman"/>
              </a:rPr>
              <a:t> </a:t>
            </a:r>
            <a:r>
              <a:rPr sz="1800" spc="-55" dirty="0">
                <a:latin typeface="Times New Roman"/>
                <a:cs typeface="Times New Roman"/>
              </a:rPr>
              <a:t>24+12</a:t>
            </a:r>
            <a:r>
              <a:rPr sz="1800" spc="-285" dirty="0">
                <a:latin typeface="Times New Roman"/>
                <a:cs typeface="Times New Roman"/>
              </a:rPr>
              <a:t> </a:t>
            </a:r>
            <a:r>
              <a:rPr sz="1800" spc="-55" dirty="0">
                <a:latin typeface="Times New Roman"/>
                <a:cs typeface="Times New Roman"/>
              </a:rPr>
              <a:t>=</a:t>
            </a:r>
            <a:r>
              <a:rPr sz="1800" spc="-26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36Noblegas(Kr),</a:t>
            </a:r>
            <a:endParaRPr sz="18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35"/>
              </a:spcBef>
            </a:pPr>
            <a:r>
              <a:rPr sz="1800" spc="-114" dirty="0">
                <a:latin typeface="DejaVu Sans"/>
                <a:cs typeface="DejaVu Sans"/>
              </a:rPr>
              <a:t>∴ </a:t>
            </a:r>
            <a:r>
              <a:rPr sz="1800" spc="-5" dirty="0">
                <a:latin typeface="Times New Roman"/>
                <a:cs typeface="Times New Roman"/>
              </a:rPr>
              <a:t>[Co(NH</a:t>
            </a:r>
            <a:r>
              <a:rPr sz="1800" spc="-7" baseline="-16203" dirty="0">
                <a:latin typeface="Times New Roman"/>
                <a:cs typeface="Times New Roman"/>
              </a:rPr>
              <a:t>3</a:t>
            </a:r>
            <a:r>
              <a:rPr sz="1800" spc="-5" dirty="0">
                <a:latin typeface="Times New Roman"/>
                <a:cs typeface="Times New Roman"/>
              </a:rPr>
              <a:t>)</a:t>
            </a:r>
            <a:r>
              <a:rPr sz="1800" spc="-7" baseline="-16203" dirty="0">
                <a:latin typeface="Times New Roman"/>
                <a:cs typeface="Times New Roman"/>
              </a:rPr>
              <a:t>6</a:t>
            </a:r>
            <a:r>
              <a:rPr sz="1800" spc="-5" dirty="0">
                <a:latin typeface="Times New Roman"/>
                <a:cs typeface="Times New Roman"/>
              </a:rPr>
              <a:t>]</a:t>
            </a:r>
            <a:r>
              <a:rPr sz="1800" spc="-7" baseline="23148" dirty="0">
                <a:latin typeface="Times New Roman"/>
                <a:cs typeface="Times New Roman"/>
              </a:rPr>
              <a:t>3+ </a:t>
            </a:r>
            <a:r>
              <a:rPr sz="1800" dirty="0">
                <a:latin typeface="Times New Roman"/>
                <a:cs typeface="Times New Roman"/>
              </a:rPr>
              <a:t>follows the EAN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rule</a:t>
            </a:r>
            <a:endParaRPr sz="1800">
              <a:latin typeface="Times New Roman"/>
              <a:cs typeface="Times New Roman"/>
            </a:endParaRPr>
          </a:p>
          <a:p>
            <a:pPr marL="63500">
              <a:lnSpc>
                <a:spcPts val="2155"/>
              </a:lnSpc>
              <a:spcBef>
                <a:spcPts val="1964"/>
              </a:spcBef>
            </a:pPr>
            <a:r>
              <a:rPr sz="1800" b="1" spc="-55" dirty="0">
                <a:latin typeface="Times New Roman"/>
                <a:cs typeface="Times New Roman"/>
              </a:rPr>
              <a:t>Drawbacks:</a:t>
            </a:r>
            <a:endParaRPr sz="1800">
              <a:latin typeface="Times New Roman"/>
              <a:cs typeface="Times New Roman"/>
            </a:endParaRPr>
          </a:p>
          <a:p>
            <a:pPr marL="406400" marR="363855" indent="-342900">
              <a:lnSpc>
                <a:spcPts val="2110"/>
              </a:lnSpc>
              <a:spcBef>
                <a:spcPts val="110"/>
              </a:spcBef>
              <a:buClr>
                <a:srgbClr val="C00000"/>
              </a:buClr>
              <a:buFont typeface="Times New Roman"/>
              <a:buAutoNum type="arabicPeriod"/>
              <a:tabLst>
                <a:tab pos="405765" algn="l"/>
                <a:tab pos="406400" algn="l"/>
              </a:tabLst>
            </a:pP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15" dirty="0">
                <a:latin typeface="Times New Roman"/>
                <a:cs typeface="Times New Roman"/>
              </a:rPr>
              <a:t>donation of electron </a:t>
            </a:r>
            <a:r>
              <a:rPr sz="1800" dirty="0">
                <a:latin typeface="Times New Roman"/>
                <a:cs typeface="Times New Roman"/>
              </a:rPr>
              <a:t>pairs to </a:t>
            </a:r>
            <a:r>
              <a:rPr sz="1800" spc="-20" dirty="0">
                <a:latin typeface="Times New Roman"/>
                <a:cs typeface="Times New Roman"/>
              </a:rPr>
              <a:t>central </a:t>
            </a:r>
            <a:r>
              <a:rPr sz="1800" spc="-15" dirty="0">
                <a:latin typeface="Times New Roman"/>
                <a:cs typeface="Times New Roman"/>
              </a:rPr>
              <a:t>metal </a:t>
            </a:r>
            <a:r>
              <a:rPr sz="1800" dirty="0">
                <a:latin typeface="Times New Roman"/>
                <a:cs typeface="Times New Roman"/>
              </a:rPr>
              <a:t>ion </a:t>
            </a:r>
            <a:r>
              <a:rPr sz="1800" spc="-25" dirty="0">
                <a:latin typeface="Times New Roman"/>
                <a:cs typeface="Times New Roman"/>
              </a:rPr>
              <a:t>produce </a:t>
            </a:r>
            <a:r>
              <a:rPr sz="1800" spc="-5" dirty="0">
                <a:latin typeface="Times New Roman"/>
                <a:cs typeface="Times New Roman"/>
              </a:rPr>
              <a:t>an </a:t>
            </a:r>
            <a:r>
              <a:rPr sz="1800" spc="-15" dirty="0">
                <a:latin typeface="Times New Roman"/>
                <a:cs typeface="Times New Roman"/>
              </a:rPr>
              <a:t>improper</a:t>
            </a:r>
            <a:r>
              <a:rPr sz="1800" spc="-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accumulation  </a:t>
            </a:r>
            <a:r>
              <a:rPr sz="1800" spc="-1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negative </a:t>
            </a:r>
            <a:r>
              <a:rPr sz="1800" spc="-20" dirty="0">
                <a:latin typeface="Times New Roman"/>
                <a:cs typeface="Times New Roman"/>
              </a:rPr>
              <a:t>charge </a:t>
            </a:r>
            <a:r>
              <a:rPr sz="1800" spc="-10" dirty="0">
                <a:latin typeface="Times New Roman"/>
                <a:cs typeface="Times New Roman"/>
              </a:rPr>
              <a:t>on </a:t>
            </a:r>
            <a:r>
              <a:rPr sz="1800" spc="-5" dirty="0">
                <a:latin typeface="Times New Roman"/>
                <a:cs typeface="Times New Roman"/>
              </a:rPr>
              <a:t>this ion. </a:t>
            </a:r>
            <a:r>
              <a:rPr sz="1800" spc="-10" dirty="0">
                <a:latin typeface="Times New Roman"/>
                <a:cs typeface="Times New Roman"/>
              </a:rPr>
              <a:t>Such </a:t>
            </a:r>
            <a:r>
              <a:rPr sz="1800" spc="-5" dirty="0">
                <a:latin typeface="Times New Roman"/>
                <a:cs typeface="Times New Roman"/>
              </a:rPr>
              <a:t>condition </a:t>
            </a:r>
            <a:r>
              <a:rPr sz="1800" dirty="0">
                <a:latin typeface="Times New Roman"/>
                <a:cs typeface="Times New Roman"/>
              </a:rPr>
              <a:t>is </a:t>
            </a:r>
            <a:r>
              <a:rPr sz="1800" spc="-20" dirty="0">
                <a:latin typeface="Times New Roman"/>
                <a:cs typeface="Times New Roman"/>
              </a:rPr>
              <a:t>not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fair.</a:t>
            </a:r>
            <a:endParaRPr sz="1800">
              <a:latin typeface="Times New Roman"/>
              <a:cs typeface="Times New Roman"/>
            </a:endParaRPr>
          </a:p>
          <a:p>
            <a:pPr marL="406400" indent="-342900">
              <a:lnSpc>
                <a:spcPts val="2100"/>
              </a:lnSpc>
              <a:buClr>
                <a:srgbClr val="C00000"/>
              </a:buClr>
              <a:buFont typeface="Times New Roman"/>
              <a:buAutoNum type="arabicPeriod"/>
              <a:tabLst>
                <a:tab pos="405765" algn="l"/>
                <a:tab pos="406400" algn="l"/>
              </a:tabLst>
            </a:pPr>
            <a:r>
              <a:rPr sz="1800" spc="-5" dirty="0">
                <a:latin typeface="Times New Roman"/>
                <a:cs typeface="Times New Roman"/>
              </a:rPr>
              <a:t>Some </a:t>
            </a:r>
            <a:r>
              <a:rPr sz="1800" spc="-20" dirty="0">
                <a:latin typeface="Times New Roman"/>
                <a:cs typeface="Times New Roman"/>
              </a:rPr>
              <a:t>complexes </a:t>
            </a:r>
            <a:r>
              <a:rPr sz="1800" spc="-5" dirty="0">
                <a:latin typeface="Times New Roman"/>
                <a:cs typeface="Times New Roman"/>
              </a:rPr>
              <a:t>i.e., Ni(II), Co(II) </a:t>
            </a:r>
            <a:r>
              <a:rPr sz="1800" spc="-15" dirty="0">
                <a:latin typeface="Times New Roman"/>
                <a:cs typeface="Times New Roman"/>
              </a:rPr>
              <a:t>are </a:t>
            </a:r>
            <a:r>
              <a:rPr sz="1800" spc="-20" dirty="0">
                <a:latin typeface="Times New Roman"/>
                <a:cs typeface="Times New Roman"/>
              </a:rPr>
              <a:t>not </a:t>
            </a:r>
            <a:r>
              <a:rPr sz="1800" dirty="0">
                <a:latin typeface="Times New Roman"/>
                <a:cs typeface="Times New Roman"/>
              </a:rPr>
              <a:t>follow </a:t>
            </a:r>
            <a:r>
              <a:rPr sz="1800" spc="-10" dirty="0">
                <a:latin typeface="Times New Roman"/>
                <a:cs typeface="Times New Roman"/>
              </a:rPr>
              <a:t>the </a:t>
            </a:r>
            <a:r>
              <a:rPr sz="1800" spc="5" dirty="0">
                <a:latin typeface="Times New Roman"/>
                <a:cs typeface="Times New Roman"/>
              </a:rPr>
              <a:t>EANrule, </a:t>
            </a:r>
            <a:r>
              <a:rPr sz="1800" spc="-15" dirty="0">
                <a:latin typeface="Times New Roman"/>
                <a:cs typeface="Times New Roman"/>
              </a:rPr>
              <a:t>even </a:t>
            </a:r>
            <a:r>
              <a:rPr sz="1800" spc="-20" dirty="0">
                <a:latin typeface="Times New Roman"/>
                <a:cs typeface="Times New Roman"/>
              </a:rPr>
              <a:t>then they </a:t>
            </a:r>
            <a:r>
              <a:rPr sz="1800" spc="-15" dirty="0">
                <a:latin typeface="Times New Roman"/>
                <a:cs typeface="Times New Roman"/>
              </a:rPr>
              <a:t>are</a:t>
            </a:r>
            <a:r>
              <a:rPr sz="1800" spc="-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stable</a:t>
            </a:r>
            <a:endParaRPr sz="1800">
              <a:latin typeface="Times New Roman"/>
              <a:cs typeface="Times New Roman"/>
            </a:endParaRPr>
          </a:p>
          <a:p>
            <a:pPr marL="406400" marR="899160" indent="-342900">
              <a:lnSpc>
                <a:spcPct val="100600"/>
              </a:lnSpc>
              <a:spcBef>
                <a:spcPts val="10"/>
              </a:spcBef>
              <a:buClr>
                <a:srgbClr val="C00000"/>
              </a:buClr>
              <a:buFont typeface="Times New Roman"/>
              <a:buAutoNum type="arabicPeriod"/>
              <a:tabLst>
                <a:tab pos="405765" algn="l"/>
                <a:tab pos="406400" algn="l"/>
              </a:tabLst>
            </a:pPr>
            <a:r>
              <a:rPr sz="1800" dirty="0">
                <a:latin typeface="Times New Roman"/>
                <a:cs typeface="Times New Roman"/>
              </a:rPr>
              <a:t>Metals </a:t>
            </a:r>
            <a:r>
              <a:rPr sz="1800" spc="-15" dirty="0">
                <a:latin typeface="Times New Roman"/>
                <a:cs typeface="Times New Roman"/>
              </a:rPr>
              <a:t>are </a:t>
            </a:r>
            <a:r>
              <a:rPr sz="1800" spc="-5" dirty="0">
                <a:latin typeface="Times New Roman"/>
                <a:cs typeface="Times New Roman"/>
              </a:rPr>
              <a:t>electro </a:t>
            </a:r>
            <a:r>
              <a:rPr sz="1800" dirty="0">
                <a:latin typeface="Times New Roman"/>
                <a:cs typeface="Times New Roman"/>
              </a:rPr>
              <a:t>positive </a:t>
            </a:r>
            <a:r>
              <a:rPr sz="1800" spc="5" dirty="0">
                <a:latin typeface="Times New Roman"/>
                <a:cs typeface="Times New Roman"/>
              </a:rPr>
              <a:t>in </a:t>
            </a:r>
            <a:r>
              <a:rPr sz="1800" spc="-25" dirty="0">
                <a:latin typeface="Times New Roman"/>
                <a:cs typeface="Times New Roman"/>
              </a:rPr>
              <a:t>nature, </a:t>
            </a:r>
            <a:r>
              <a:rPr sz="1800" spc="-20" dirty="0">
                <a:latin typeface="Times New Roman"/>
                <a:cs typeface="Times New Roman"/>
              </a:rPr>
              <a:t>then how </a:t>
            </a:r>
            <a:r>
              <a:rPr sz="1800" spc="-15" dirty="0">
                <a:latin typeface="Times New Roman"/>
                <a:cs typeface="Times New Roman"/>
              </a:rPr>
              <a:t>they </a:t>
            </a:r>
            <a:r>
              <a:rPr sz="1800" spc="-20" dirty="0">
                <a:latin typeface="Times New Roman"/>
                <a:cs typeface="Times New Roman"/>
              </a:rPr>
              <a:t>many accept </a:t>
            </a:r>
            <a:r>
              <a:rPr sz="1800" spc="-15" dirty="0">
                <a:latin typeface="Times New Roman"/>
                <a:cs typeface="Times New Roman"/>
              </a:rPr>
              <a:t>electrons </a:t>
            </a:r>
            <a:r>
              <a:rPr sz="1800" spc="-25" dirty="0">
                <a:latin typeface="Times New Roman"/>
                <a:cs typeface="Times New Roman"/>
              </a:rPr>
              <a:t>from  </a:t>
            </a:r>
            <a:r>
              <a:rPr sz="1800" dirty="0">
                <a:latin typeface="Times New Roman"/>
                <a:cs typeface="Times New Roman"/>
              </a:rPr>
              <a:t>ligands-not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explained?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503669" y="3084957"/>
            <a:ext cx="2243454" cy="16151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3451" y="356108"/>
            <a:ext cx="30378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5" dirty="0">
                <a:latin typeface="Times New Roman"/>
                <a:cs typeface="Times New Roman"/>
              </a:rPr>
              <a:t>Valence</a:t>
            </a:r>
            <a:r>
              <a:rPr sz="2800" b="1" spc="-145" dirty="0">
                <a:latin typeface="Times New Roman"/>
                <a:cs typeface="Times New Roman"/>
              </a:rPr>
              <a:t> </a:t>
            </a:r>
            <a:r>
              <a:rPr sz="2800" b="1" spc="-80" dirty="0">
                <a:latin typeface="Times New Roman"/>
                <a:cs typeface="Times New Roman"/>
              </a:rPr>
              <a:t>BondTheory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081786"/>
            <a:ext cx="5282565" cy="1687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83540">
              <a:lnSpc>
                <a:spcPct val="153300"/>
              </a:lnSpc>
              <a:spcBef>
                <a:spcPts val="100"/>
              </a:spcBef>
              <a:buAutoNum type="arabicPeriod"/>
              <a:tabLst>
                <a:tab pos="241300" algn="l"/>
              </a:tabLst>
            </a:pPr>
            <a:r>
              <a:rPr sz="1800" b="1" spc="-105" dirty="0">
                <a:latin typeface="Times New Roman"/>
                <a:cs typeface="Times New Roman"/>
              </a:rPr>
              <a:t>Valence </a:t>
            </a:r>
            <a:r>
              <a:rPr sz="1800" b="1" spc="-110" dirty="0">
                <a:latin typeface="Times New Roman"/>
                <a:cs typeface="Times New Roman"/>
              </a:rPr>
              <a:t>Bond </a:t>
            </a:r>
            <a:r>
              <a:rPr sz="1800" b="1" spc="-100" dirty="0">
                <a:latin typeface="Times New Roman"/>
                <a:cs typeface="Times New Roman"/>
              </a:rPr>
              <a:t>Theory </a:t>
            </a:r>
            <a:r>
              <a:rPr sz="1800" spc="-75" dirty="0">
                <a:latin typeface="Times New Roman"/>
                <a:cs typeface="Times New Roman"/>
              </a:rPr>
              <a:t>predicts </a:t>
            </a:r>
            <a:r>
              <a:rPr sz="1800" spc="-95" dirty="0">
                <a:latin typeface="Times New Roman"/>
                <a:cs typeface="Times New Roman"/>
              </a:rPr>
              <a:t>Atomic </a:t>
            </a:r>
            <a:r>
              <a:rPr sz="1800" spc="-65" dirty="0">
                <a:latin typeface="Times New Roman"/>
                <a:cs typeface="Times New Roman"/>
              </a:rPr>
              <a:t>orbitals </a:t>
            </a:r>
            <a:r>
              <a:rPr sz="1800" spc="-90" dirty="0">
                <a:latin typeface="Times New Roman"/>
                <a:cs typeface="Times New Roman"/>
              </a:rPr>
              <a:t>undergo  </a:t>
            </a:r>
            <a:r>
              <a:rPr sz="1800" spc="10" dirty="0">
                <a:latin typeface="Times New Roman"/>
                <a:cs typeface="Times New Roman"/>
              </a:rPr>
              <a:t>hybridizationand</a:t>
            </a:r>
            <a:r>
              <a:rPr sz="1800" spc="-19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form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new</a:t>
            </a:r>
            <a:r>
              <a:rPr sz="1800" spc="-17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hybrid</a:t>
            </a:r>
            <a:r>
              <a:rPr sz="1800" spc="-19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orbitals</a:t>
            </a:r>
            <a:endParaRPr sz="1800">
              <a:latin typeface="Times New Roman"/>
              <a:cs typeface="Times New Roman"/>
            </a:endParaRPr>
          </a:p>
          <a:p>
            <a:pPr marL="189230" marR="5080" indent="-177165">
              <a:lnSpc>
                <a:spcPct val="147800"/>
              </a:lnSpc>
              <a:spcBef>
                <a:spcPts val="75"/>
              </a:spcBef>
              <a:buFont typeface="Times New Roman"/>
              <a:buAutoNum type="arabicPeriod"/>
              <a:tabLst>
                <a:tab pos="241300" algn="l"/>
              </a:tabLst>
            </a:pPr>
            <a:r>
              <a:rPr sz="1800" spc="5" dirty="0">
                <a:latin typeface="Times New Roman"/>
                <a:cs typeface="Times New Roman"/>
              </a:rPr>
              <a:t>Then,</a:t>
            </a:r>
            <a:r>
              <a:rPr sz="1800" spc="-22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hybrid</a:t>
            </a:r>
            <a:r>
              <a:rPr sz="1800" spc="-19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orbitals</a:t>
            </a:r>
            <a:r>
              <a:rPr sz="1800" spc="-2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(filled</a:t>
            </a:r>
            <a:r>
              <a:rPr sz="1800" spc="-200" dirty="0">
                <a:latin typeface="Times New Roman"/>
                <a:cs typeface="Times New Roman"/>
              </a:rPr>
              <a:t> </a:t>
            </a:r>
            <a:r>
              <a:rPr sz="1800" spc="15" dirty="0">
                <a:latin typeface="Times New Roman"/>
                <a:cs typeface="Times New Roman"/>
              </a:rPr>
              <a:t>ligandorbitals)</a:t>
            </a:r>
            <a:r>
              <a:rPr sz="1800" spc="-2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overlap</a:t>
            </a:r>
            <a:r>
              <a:rPr sz="1800" spc="-20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with  </a:t>
            </a:r>
            <a:r>
              <a:rPr sz="1800" spc="25" dirty="0">
                <a:latin typeface="Times New Roman"/>
                <a:cs typeface="Times New Roman"/>
              </a:rPr>
              <a:t>vacantorbitalsof </a:t>
            </a:r>
            <a:r>
              <a:rPr sz="1800" spc="-5" dirty="0">
                <a:latin typeface="Times New Roman"/>
                <a:cs typeface="Times New Roman"/>
              </a:rPr>
              <a:t>metal </a:t>
            </a:r>
            <a:r>
              <a:rPr sz="1800" spc="5" dirty="0">
                <a:latin typeface="Times New Roman"/>
                <a:cs typeface="Times New Roman"/>
              </a:rPr>
              <a:t>and </a:t>
            </a:r>
            <a:r>
              <a:rPr sz="1800" spc="-30" dirty="0">
                <a:latin typeface="Times New Roman"/>
                <a:cs typeface="Times New Roman"/>
              </a:rPr>
              <a:t>form </a:t>
            </a:r>
            <a:r>
              <a:rPr sz="1800" dirty="0">
                <a:latin typeface="Times New Roman"/>
                <a:cs typeface="Times New Roman"/>
              </a:rPr>
              <a:t>chemical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bond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72680" y="3110877"/>
            <a:ext cx="4297680" cy="1214120"/>
            <a:chOff x="672680" y="3110877"/>
            <a:chExt cx="4297680" cy="1214120"/>
          </a:xfrm>
        </p:grpSpPr>
        <p:sp>
          <p:nvSpPr>
            <p:cNvPr id="5" name="object 5"/>
            <p:cNvSpPr/>
            <p:nvPr/>
          </p:nvSpPr>
          <p:spPr>
            <a:xfrm>
              <a:off x="821461" y="3252762"/>
              <a:ext cx="3999738" cy="9317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79030" y="3117227"/>
              <a:ext cx="4284980" cy="1201420"/>
            </a:xfrm>
            <a:custGeom>
              <a:avLst/>
              <a:gdLst/>
              <a:ahLst/>
              <a:cxnLst/>
              <a:rect l="l" t="t" r="r" b="b"/>
              <a:pathLst>
                <a:path w="4284980" h="1201420">
                  <a:moveTo>
                    <a:pt x="0" y="1201407"/>
                  </a:moveTo>
                  <a:lnTo>
                    <a:pt x="4284599" y="1201407"/>
                  </a:lnTo>
                  <a:lnTo>
                    <a:pt x="4284599" y="0"/>
                  </a:lnTo>
                  <a:lnTo>
                    <a:pt x="0" y="0"/>
                  </a:lnTo>
                  <a:lnTo>
                    <a:pt x="0" y="1201407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5429758" y="2650109"/>
            <a:ext cx="2948940" cy="2330450"/>
            <a:chOff x="5429758" y="2650109"/>
            <a:chExt cx="2948940" cy="2330450"/>
          </a:xfrm>
        </p:grpSpPr>
        <p:sp>
          <p:nvSpPr>
            <p:cNvPr id="8" name="object 8"/>
            <p:cNvSpPr/>
            <p:nvPr/>
          </p:nvSpPr>
          <p:spPr>
            <a:xfrm>
              <a:off x="5524245" y="2739771"/>
              <a:ext cx="2759075" cy="214122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436107" y="2656459"/>
              <a:ext cx="2936240" cy="2317750"/>
            </a:xfrm>
            <a:custGeom>
              <a:avLst/>
              <a:gdLst/>
              <a:ahLst/>
              <a:cxnLst/>
              <a:rect l="l" t="t" r="r" b="b"/>
              <a:pathLst>
                <a:path w="2936240" h="2317750">
                  <a:moveTo>
                    <a:pt x="0" y="2317369"/>
                  </a:moveTo>
                  <a:lnTo>
                    <a:pt x="2935859" y="2317369"/>
                  </a:lnTo>
                  <a:lnTo>
                    <a:pt x="2935859" y="0"/>
                  </a:lnTo>
                  <a:lnTo>
                    <a:pt x="0" y="0"/>
                  </a:lnTo>
                  <a:lnTo>
                    <a:pt x="0" y="2317369"/>
                  </a:lnTo>
                  <a:close/>
                </a:path>
              </a:pathLst>
            </a:custGeom>
            <a:ln w="126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69050" y="4328286"/>
            <a:ext cx="15875" cy="52069"/>
          </a:xfrm>
          <a:custGeom>
            <a:avLst/>
            <a:gdLst/>
            <a:ahLst/>
            <a:cxnLst/>
            <a:rect l="l" t="t" r="r" b="b"/>
            <a:pathLst>
              <a:path w="15875" h="52070">
                <a:moveTo>
                  <a:pt x="15875" y="31114"/>
                </a:moveTo>
                <a:lnTo>
                  <a:pt x="0" y="31114"/>
                </a:lnTo>
                <a:lnTo>
                  <a:pt x="0" y="52069"/>
                </a:lnTo>
                <a:lnTo>
                  <a:pt x="15875" y="52069"/>
                </a:lnTo>
                <a:lnTo>
                  <a:pt x="15875" y="31114"/>
                </a:lnTo>
                <a:close/>
              </a:path>
              <a:path w="15875" h="52070">
                <a:moveTo>
                  <a:pt x="15875" y="0"/>
                </a:moveTo>
                <a:lnTo>
                  <a:pt x="0" y="0"/>
                </a:lnTo>
                <a:lnTo>
                  <a:pt x="0" y="20955"/>
                </a:lnTo>
                <a:lnTo>
                  <a:pt x="15875" y="20955"/>
                </a:lnTo>
                <a:lnTo>
                  <a:pt x="15875" y="0"/>
                </a:lnTo>
                <a:close/>
              </a:path>
            </a:pathLst>
          </a:custGeom>
          <a:solidFill>
            <a:srgbClr val="1F1A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53385" y="240284"/>
            <a:ext cx="41592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Hybridization </a:t>
            </a:r>
            <a:r>
              <a:rPr sz="1800" b="1" dirty="0">
                <a:latin typeface="Times New Roman"/>
                <a:cs typeface="Times New Roman"/>
              </a:rPr>
              <a:t>&amp; </a:t>
            </a:r>
            <a:r>
              <a:rPr sz="1800" b="1" spc="-5" dirty="0">
                <a:latin typeface="Times New Roman"/>
                <a:cs typeface="Times New Roman"/>
              </a:rPr>
              <a:t>geometry </a:t>
            </a:r>
            <a:r>
              <a:rPr sz="1800" b="1" dirty="0">
                <a:latin typeface="Times New Roman"/>
                <a:cs typeface="Times New Roman"/>
              </a:rPr>
              <a:t>of </a:t>
            </a:r>
            <a:r>
              <a:rPr sz="1800" b="1" spc="-10" dirty="0">
                <a:latin typeface="Times New Roman"/>
                <a:cs typeface="Times New Roman"/>
              </a:rPr>
              <a:t>the</a:t>
            </a:r>
            <a:r>
              <a:rPr sz="1800" b="1" spc="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Complex</a:t>
            </a:r>
            <a:endParaRPr sz="18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19456" y="603504"/>
          <a:ext cx="7977504" cy="16662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3400"/>
                <a:gridCol w="1600835"/>
                <a:gridCol w="1772919"/>
                <a:gridCol w="2800350"/>
              </a:tblGrid>
              <a:tr h="327914">
                <a:tc>
                  <a:txBody>
                    <a:bodyPr/>
                    <a:lstStyle/>
                    <a:p>
                      <a:pPr marR="758825" algn="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400" spc="10" dirty="0">
                          <a:latin typeface="Times New Roman"/>
                          <a:cs typeface="Times New Roman"/>
                        </a:rPr>
                        <a:t>CN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85725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2700">
                      <a:solidFill>
                        <a:srgbClr val="9F9F9F"/>
                      </a:solidFill>
                      <a:prstDash val="solid"/>
                    </a:lnR>
                    <a:lnT w="1905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Geometry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9F9F9F"/>
                      </a:solidFill>
                      <a:prstDash val="solid"/>
                    </a:lnL>
                    <a:lnR w="12700">
                      <a:solidFill>
                        <a:srgbClr val="9F9F9F"/>
                      </a:solidFill>
                      <a:prstDash val="solid"/>
                    </a:lnR>
                    <a:lnT w="1905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Hybridorbitals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9F9F9F"/>
                      </a:solidFill>
                      <a:prstDash val="solid"/>
                    </a:lnL>
                    <a:lnR w="12700">
                      <a:solidFill>
                        <a:srgbClr val="9F9F9F"/>
                      </a:solidFill>
                      <a:prstDash val="solid"/>
                    </a:lnR>
                    <a:lnT w="1905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Example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1905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307847">
                <a:tc>
                  <a:txBody>
                    <a:bodyPr/>
                    <a:lstStyle/>
                    <a:p>
                      <a:pPr marR="749300" algn="r">
                        <a:lnSpc>
                          <a:spcPts val="165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270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ts val="165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Linear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F9F9F"/>
                      </a:solidFill>
                      <a:prstDash val="solid"/>
                    </a:lnL>
                    <a:lnR w="1270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ts val="1650"/>
                        </a:lnSpc>
                      </a:pP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sp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F9F9F"/>
                      </a:solidFill>
                      <a:prstDash val="solid"/>
                    </a:lnL>
                    <a:lnR w="1270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 algn="ctr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[Ag(NH</a:t>
                      </a:r>
                      <a:r>
                        <a:rPr sz="1800" spc="-7" baseline="-18518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800" spc="-7" baseline="-18518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]</a:t>
                      </a:r>
                      <a:r>
                        <a:rPr sz="1800" spc="-7" baseline="23148" dirty="0">
                          <a:latin typeface="Times New Roman"/>
                          <a:cs typeface="Times New Roman"/>
                        </a:rPr>
                        <a:t>+</a:t>
                      </a:r>
                      <a:endParaRPr sz="1800" baseline="23148">
                        <a:latin typeface="Times New Roman"/>
                        <a:cs typeface="Times New Roman"/>
                      </a:endParaRPr>
                    </a:p>
                  </a:txBody>
                  <a:tcPr marL="0" marR="0" marT="62230" marB="0">
                    <a:lnL w="1270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345948">
                <a:tc>
                  <a:txBody>
                    <a:bodyPr/>
                    <a:lstStyle/>
                    <a:p>
                      <a:pPr marR="749300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7940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270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Tetrahedral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9F9F9F"/>
                      </a:solidFill>
                      <a:prstDash val="solid"/>
                    </a:lnL>
                    <a:lnR w="1270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sp</a:t>
                      </a:r>
                      <a:r>
                        <a:rPr sz="2100" baseline="21825" dirty="0">
                          <a:latin typeface="Times New Roman"/>
                          <a:cs typeface="Times New Roman"/>
                        </a:rPr>
                        <a:t>3</a:t>
                      </a:r>
                      <a:endParaRPr sz="2100" baseline="21825">
                        <a:latin typeface="Times New Roman"/>
                        <a:cs typeface="Times New Roman"/>
                      </a:endParaRPr>
                    </a:p>
                  </a:txBody>
                  <a:tcPr marL="0" marR="0" marT="97790" marB="0">
                    <a:lnL w="12700">
                      <a:solidFill>
                        <a:srgbClr val="9F9F9F"/>
                      </a:solidFill>
                      <a:prstDash val="solid"/>
                    </a:lnL>
                    <a:lnR w="1270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[CoCl</a:t>
                      </a:r>
                      <a:r>
                        <a:rPr sz="1800" baseline="-18518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]</a:t>
                      </a:r>
                      <a:r>
                        <a:rPr sz="1800" baseline="25462" dirty="0">
                          <a:latin typeface="Times New Roman"/>
                          <a:cs typeface="Times New Roman"/>
                        </a:rPr>
                        <a:t>2-</a:t>
                      </a:r>
                      <a:endParaRPr sz="1800" baseline="25462">
                        <a:latin typeface="Times New Roman"/>
                        <a:cs typeface="Times New Roman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339852">
                <a:tc>
                  <a:txBody>
                    <a:bodyPr/>
                    <a:lstStyle/>
                    <a:p>
                      <a:pPr marR="749300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270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400" spc="10" dirty="0">
                          <a:latin typeface="Times New Roman"/>
                          <a:cs typeface="Times New Roman"/>
                        </a:rPr>
                        <a:t>Squareplaner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9F9F9F"/>
                      </a:solidFill>
                      <a:prstDash val="solid"/>
                    </a:lnL>
                    <a:lnR w="1270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dsp</a:t>
                      </a:r>
                      <a:r>
                        <a:rPr sz="2100" spc="-7" baseline="19841" dirty="0">
                          <a:latin typeface="Times New Roman"/>
                          <a:cs typeface="Times New Roman"/>
                        </a:rPr>
                        <a:t>3</a:t>
                      </a:r>
                      <a:endParaRPr sz="2100" baseline="19841">
                        <a:latin typeface="Times New Roman"/>
                        <a:cs typeface="Times New Roman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9F9F9F"/>
                      </a:solidFill>
                      <a:prstDash val="solid"/>
                    </a:lnL>
                    <a:lnR w="1270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[Ni(CN)</a:t>
                      </a:r>
                      <a:r>
                        <a:rPr sz="1800" baseline="-18518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]</a:t>
                      </a:r>
                      <a:r>
                        <a:rPr sz="1800" baseline="23148" dirty="0">
                          <a:latin typeface="Times New Roman"/>
                          <a:cs typeface="Times New Roman"/>
                        </a:rPr>
                        <a:t>2-</a:t>
                      </a:r>
                      <a:endParaRPr sz="1800" baseline="23148">
                        <a:latin typeface="Times New Roman"/>
                        <a:cs typeface="Times New Roman"/>
                      </a:endParaRPr>
                    </a:p>
                  </a:txBody>
                  <a:tcPr marL="0" marR="0" marT="92710" marB="0">
                    <a:lnL w="1270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344652">
                <a:tc>
                  <a:txBody>
                    <a:bodyPr/>
                    <a:lstStyle/>
                    <a:p>
                      <a:pPr marR="749300" algn="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7939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270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905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Octahedral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9F9F9F"/>
                      </a:solidFill>
                      <a:prstDash val="solid"/>
                    </a:lnL>
                    <a:lnR w="1270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905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2100" baseline="19841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sp</a:t>
                      </a:r>
                      <a:r>
                        <a:rPr sz="2100" baseline="19841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2100" spc="-37" baseline="1984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orsp</a:t>
                      </a:r>
                      <a:r>
                        <a:rPr sz="2100" spc="15" baseline="19841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2100" spc="15" baseline="19841" dirty="0">
                          <a:latin typeface="Times New Roman"/>
                          <a:cs typeface="Times New Roman"/>
                        </a:rPr>
                        <a:t>2</a:t>
                      </a:r>
                      <a:endParaRPr sz="2100" baseline="19841">
                        <a:latin typeface="Times New Roman"/>
                        <a:cs typeface="Times New Roman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9F9F9F"/>
                      </a:solidFill>
                      <a:prstDash val="solid"/>
                    </a:lnL>
                    <a:lnR w="1270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905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[Co(H</a:t>
                      </a:r>
                      <a:r>
                        <a:rPr sz="1800" spc="-7" baseline="-18518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O)</a:t>
                      </a:r>
                      <a:r>
                        <a:rPr sz="1800" spc="-7" baseline="-18518" dirty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]</a:t>
                      </a:r>
                      <a:r>
                        <a:rPr sz="1800" spc="-7" baseline="23148" dirty="0">
                          <a:latin typeface="Times New Roman"/>
                          <a:cs typeface="Times New Roman"/>
                        </a:rPr>
                        <a:t>2+</a:t>
                      </a:r>
                      <a:endParaRPr sz="1800" baseline="23148">
                        <a:latin typeface="Times New Roman"/>
                        <a:cs typeface="Times New Roman"/>
                      </a:endParaRPr>
                    </a:p>
                  </a:txBody>
                  <a:tcPr marL="0" marR="0" marT="92710" marB="0">
                    <a:lnL w="1270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9050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994968" y="2668651"/>
            <a:ext cx="18402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86865" algn="l"/>
              </a:tabLst>
            </a:pPr>
            <a:r>
              <a:rPr sz="1800" spc="50" dirty="0">
                <a:latin typeface="Times New Roman"/>
                <a:cs typeface="Times New Roman"/>
              </a:rPr>
              <a:t>G</a:t>
            </a:r>
            <a:r>
              <a:rPr sz="1800" spc="40" dirty="0">
                <a:latin typeface="Times New Roman"/>
                <a:cs typeface="Times New Roman"/>
              </a:rPr>
              <a:t>round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30" dirty="0">
                <a:latin typeface="Times New Roman"/>
                <a:cs typeface="Times New Roman"/>
              </a:rPr>
              <a:t>state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40" dirty="0">
                <a:latin typeface="Times New Roman"/>
                <a:cs typeface="Times New Roman"/>
              </a:rPr>
              <a:t>Cr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10051" y="2382139"/>
            <a:ext cx="3784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3d</a:t>
            </a:r>
            <a:r>
              <a:rPr sz="1725" baseline="38647" dirty="0">
                <a:latin typeface="Times New Roman"/>
                <a:cs typeface="Times New Roman"/>
              </a:rPr>
              <a:t>5</a:t>
            </a:r>
            <a:endParaRPr sz="1725" baseline="38647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05121" y="2382139"/>
            <a:ext cx="3613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20" dirty="0">
                <a:latin typeface="Times New Roman"/>
                <a:cs typeface="Times New Roman"/>
              </a:rPr>
              <a:t>4s</a:t>
            </a:r>
            <a:r>
              <a:rPr sz="1725" spc="30" baseline="38647" dirty="0">
                <a:latin typeface="Times New Roman"/>
                <a:cs typeface="Times New Roman"/>
              </a:rPr>
              <a:t>1</a:t>
            </a:r>
            <a:endParaRPr sz="1725" baseline="38647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00090" y="2382139"/>
            <a:ext cx="3784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4p</a:t>
            </a:r>
            <a:r>
              <a:rPr sz="1725" baseline="38647" dirty="0">
                <a:latin typeface="Times New Roman"/>
                <a:cs typeface="Times New Roman"/>
              </a:rPr>
              <a:t>0</a:t>
            </a:r>
            <a:endParaRPr sz="1725" baseline="38647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86251" y="3170046"/>
            <a:ext cx="3784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3d</a:t>
            </a:r>
            <a:r>
              <a:rPr sz="1725" baseline="38647" dirty="0">
                <a:latin typeface="Times New Roman"/>
                <a:cs typeface="Times New Roman"/>
              </a:rPr>
              <a:t>6</a:t>
            </a:r>
            <a:endParaRPr sz="1725" baseline="38647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46269" y="3170046"/>
            <a:ext cx="3613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20" dirty="0">
                <a:latin typeface="Times New Roman"/>
                <a:cs typeface="Times New Roman"/>
              </a:rPr>
              <a:t>4s</a:t>
            </a:r>
            <a:r>
              <a:rPr sz="1725" spc="30" baseline="38647" dirty="0">
                <a:latin typeface="Times New Roman"/>
                <a:cs typeface="Times New Roman"/>
              </a:rPr>
              <a:t>0</a:t>
            </a:r>
            <a:endParaRPr sz="1725" baseline="38647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18378" y="3170046"/>
            <a:ext cx="3784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4p</a:t>
            </a:r>
            <a:r>
              <a:rPr sz="1725" baseline="38647" dirty="0">
                <a:latin typeface="Times New Roman"/>
                <a:cs typeface="Times New Roman"/>
              </a:rPr>
              <a:t>0</a:t>
            </a:r>
            <a:endParaRPr sz="1725" baseline="38647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33144" y="3461130"/>
            <a:ext cx="5263515" cy="2169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  <a:tabLst>
                <a:tab pos="1540510" algn="l"/>
              </a:tabLst>
            </a:pPr>
            <a:r>
              <a:rPr sz="1800" spc="35" dirty="0">
                <a:latin typeface="Times New Roman"/>
                <a:cs typeface="Times New Roman"/>
              </a:rPr>
              <a:t>Excited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30" dirty="0">
                <a:latin typeface="Times New Roman"/>
                <a:cs typeface="Times New Roman"/>
              </a:rPr>
              <a:t>state	</a:t>
            </a:r>
            <a:r>
              <a:rPr sz="1800" spc="35" dirty="0">
                <a:latin typeface="Times New Roman"/>
                <a:cs typeface="Times New Roman"/>
              </a:rPr>
              <a:t>Cr(0)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5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</a:pPr>
            <a:r>
              <a:rPr sz="1500" spc="155" dirty="0">
                <a:latin typeface="Times New Roman"/>
                <a:cs typeface="Times New Roman"/>
              </a:rPr>
              <a:t>Hybridization</a:t>
            </a:r>
            <a:r>
              <a:rPr sz="1500" spc="100" dirty="0">
                <a:latin typeface="Times New Roman"/>
                <a:cs typeface="Times New Roman"/>
              </a:rPr>
              <a:t> </a:t>
            </a:r>
            <a:r>
              <a:rPr sz="1500" spc="130" dirty="0">
                <a:latin typeface="Times New Roman"/>
                <a:cs typeface="Times New Roman"/>
              </a:rPr>
              <a:t>state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00">
              <a:latin typeface="Times New Roman"/>
              <a:cs typeface="Times New Roman"/>
            </a:endParaRPr>
          </a:p>
          <a:p>
            <a:pPr marL="3206115">
              <a:lnSpc>
                <a:spcPts val="1745"/>
              </a:lnSpc>
            </a:pPr>
            <a:r>
              <a:rPr sz="1500" spc="150" dirty="0">
                <a:latin typeface="Times New Roman"/>
                <a:cs typeface="Times New Roman"/>
              </a:rPr>
              <a:t>Electrons </a:t>
            </a:r>
            <a:r>
              <a:rPr sz="1500" spc="160" dirty="0">
                <a:latin typeface="Times New Roman"/>
                <a:cs typeface="Times New Roman"/>
              </a:rPr>
              <a:t>donated</a:t>
            </a:r>
            <a:r>
              <a:rPr sz="1500" spc="25" dirty="0">
                <a:latin typeface="Times New Roman"/>
                <a:cs typeface="Times New Roman"/>
              </a:rPr>
              <a:t> </a:t>
            </a:r>
            <a:r>
              <a:rPr sz="1500" spc="180" dirty="0">
                <a:latin typeface="Times New Roman"/>
                <a:cs typeface="Times New Roman"/>
              </a:rPr>
              <a:t>by</a:t>
            </a:r>
            <a:endParaRPr sz="1500">
              <a:latin typeface="Times New Roman"/>
              <a:cs typeface="Times New Roman"/>
            </a:endParaRPr>
          </a:p>
          <a:p>
            <a:pPr marL="3858260">
              <a:lnSpc>
                <a:spcPts val="1745"/>
              </a:lnSpc>
            </a:pPr>
            <a:r>
              <a:rPr sz="1500" spc="150" dirty="0">
                <a:latin typeface="Times New Roman"/>
                <a:cs typeface="Times New Roman"/>
              </a:rPr>
              <a:t>ligand</a:t>
            </a:r>
            <a:r>
              <a:rPr sz="1500" spc="75" dirty="0">
                <a:latin typeface="Times New Roman"/>
                <a:cs typeface="Times New Roman"/>
              </a:rPr>
              <a:t> </a:t>
            </a:r>
            <a:r>
              <a:rPr sz="1500" spc="160" dirty="0">
                <a:latin typeface="Times New Roman"/>
                <a:cs typeface="Times New Roman"/>
              </a:rPr>
              <a:t>'CO'</a:t>
            </a:r>
            <a:endParaRPr sz="1500">
              <a:latin typeface="Times New Roman"/>
              <a:cs typeface="Times New Roman"/>
            </a:endParaRPr>
          </a:p>
          <a:p>
            <a:pPr marL="84455" algn="ctr">
              <a:lnSpc>
                <a:spcPct val="100000"/>
              </a:lnSpc>
              <a:spcBef>
                <a:spcPts val="1435"/>
              </a:spcBef>
            </a:pPr>
            <a:r>
              <a:rPr sz="1750" spc="30" dirty="0">
                <a:latin typeface="Times New Roman"/>
                <a:cs typeface="Times New Roman"/>
              </a:rPr>
              <a:t>d</a:t>
            </a:r>
            <a:r>
              <a:rPr sz="1725" spc="44" baseline="38647" dirty="0">
                <a:latin typeface="Times New Roman"/>
                <a:cs typeface="Times New Roman"/>
              </a:rPr>
              <a:t>2</a:t>
            </a:r>
            <a:r>
              <a:rPr sz="1750" spc="30" dirty="0">
                <a:latin typeface="Times New Roman"/>
                <a:cs typeface="Times New Roman"/>
              </a:rPr>
              <a:t>sp</a:t>
            </a:r>
            <a:r>
              <a:rPr sz="1725" spc="44" baseline="38647" dirty="0">
                <a:latin typeface="Times New Roman"/>
                <a:cs typeface="Times New Roman"/>
              </a:rPr>
              <a:t>3 </a:t>
            </a:r>
            <a:r>
              <a:rPr sz="1750" spc="30" dirty="0">
                <a:latin typeface="Times New Roman"/>
                <a:cs typeface="Times New Roman"/>
              </a:rPr>
              <a:t>hybridization = octahedral</a:t>
            </a:r>
            <a:r>
              <a:rPr sz="1750" spc="-160" dirty="0">
                <a:latin typeface="Times New Roman"/>
                <a:cs typeface="Times New Roman"/>
              </a:rPr>
              <a:t> </a:t>
            </a:r>
            <a:r>
              <a:rPr sz="1750" spc="35" dirty="0">
                <a:latin typeface="Times New Roman"/>
                <a:cs typeface="Times New Roman"/>
              </a:rPr>
              <a:t>geometry</a:t>
            </a:r>
            <a:endParaRPr sz="1750">
              <a:latin typeface="Times New Roman"/>
              <a:cs typeface="Times New Roman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4951095" y="2699892"/>
            <a:ext cx="311785" cy="292735"/>
            <a:chOff x="4951095" y="2699892"/>
            <a:chExt cx="311785" cy="292735"/>
          </a:xfrm>
        </p:grpSpPr>
        <p:sp>
          <p:nvSpPr>
            <p:cNvPr id="14" name="object 14"/>
            <p:cNvSpPr/>
            <p:nvPr/>
          </p:nvSpPr>
          <p:spPr>
            <a:xfrm>
              <a:off x="4951095" y="2699892"/>
              <a:ext cx="311785" cy="292735"/>
            </a:xfrm>
            <a:custGeom>
              <a:avLst/>
              <a:gdLst/>
              <a:ahLst/>
              <a:cxnLst/>
              <a:rect l="l" t="t" r="r" b="b"/>
              <a:pathLst>
                <a:path w="311785" h="292735">
                  <a:moveTo>
                    <a:pt x="311785" y="0"/>
                  </a:moveTo>
                  <a:lnTo>
                    <a:pt x="298450" y="0"/>
                  </a:lnTo>
                  <a:lnTo>
                    <a:pt x="298450" y="2667"/>
                  </a:lnTo>
                  <a:lnTo>
                    <a:pt x="13335" y="2667"/>
                  </a:lnTo>
                  <a:lnTo>
                    <a:pt x="13335" y="127"/>
                  </a:lnTo>
                  <a:lnTo>
                    <a:pt x="0" y="127"/>
                  </a:lnTo>
                  <a:lnTo>
                    <a:pt x="0" y="2667"/>
                  </a:lnTo>
                  <a:lnTo>
                    <a:pt x="0" y="16637"/>
                  </a:lnTo>
                  <a:lnTo>
                    <a:pt x="0" y="279527"/>
                  </a:lnTo>
                  <a:lnTo>
                    <a:pt x="0" y="292227"/>
                  </a:lnTo>
                  <a:lnTo>
                    <a:pt x="311785" y="292227"/>
                  </a:lnTo>
                  <a:lnTo>
                    <a:pt x="311785" y="279527"/>
                  </a:lnTo>
                  <a:lnTo>
                    <a:pt x="13335" y="279527"/>
                  </a:lnTo>
                  <a:lnTo>
                    <a:pt x="13335" y="16637"/>
                  </a:lnTo>
                  <a:lnTo>
                    <a:pt x="298450" y="16637"/>
                  </a:lnTo>
                  <a:lnTo>
                    <a:pt x="298450" y="279400"/>
                  </a:lnTo>
                  <a:lnTo>
                    <a:pt x="311785" y="279400"/>
                  </a:lnTo>
                  <a:lnTo>
                    <a:pt x="311785" y="0"/>
                  </a:lnTo>
                  <a:close/>
                </a:path>
              </a:pathLst>
            </a:custGeom>
            <a:solidFill>
              <a:srgbClr val="1F1A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63490" y="2755772"/>
              <a:ext cx="83185" cy="2108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5536691" y="2709672"/>
            <a:ext cx="918971" cy="2926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48601" y="2685288"/>
            <a:ext cx="1516308" cy="2941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270503" y="2741676"/>
            <a:ext cx="83820" cy="2072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570732" y="2741676"/>
            <a:ext cx="82296" cy="20726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869435" y="2741676"/>
            <a:ext cx="80772" cy="2072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169664" y="2741676"/>
            <a:ext cx="80772" cy="20726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466844" y="2741676"/>
            <a:ext cx="80772" cy="20726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3" name="object 23"/>
          <p:cNvGraphicFramePr>
            <a:graphicFrameLocks noGrp="1"/>
          </p:cNvGraphicFramePr>
          <p:nvPr/>
        </p:nvGraphicFramePr>
        <p:xfrm>
          <a:off x="3149600" y="4116323"/>
          <a:ext cx="1570354" cy="1676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6870"/>
                <a:gridCol w="284480"/>
                <a:gridCol w="429259"/>
                <a:gridCol w="499745"/>
              </a:tblGrid>
              <a:tr h="1676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5438647" y="4116323"/>
          <a:ext cx="998855" cy="1676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6870"/>
                <a:gridCol w="285750"/>
                <a:gridCol w="356235"/>
              </a:tblGrid>
              <a:tr h="1676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25" name="object 25"/>
          <p:cNvGraphicFramePr>
            <a:graphicFrameLocks noGrp="1"/>
          </p:cNvGraphicFramePr>
          <p:nvPr/>
        </p:nvGraphicFramePr>
        <p:xfrm>
          <a:off x="3180079" y="3550920"/>
          <a:ext cx="1008380" cy="2087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45"/>
                <a:gridCol w="289560"/>
                <a:gridCol w="358775"/>
              </a:tblGrid>
              <a:tr h="2087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6" name="object 26"/>
          <p:cNvSpPr/>
          <p:nvPr/>
        </p:nvSpPr>
        <p:spPr>
          <a:xfrm>
            <a:off x="4993005" y="3510152"/>
            <a:ext cx="303530" cy="285115"/>
          </a:xfrm>
          <a:custGeom>
            <a:avLst/>
            <a:gdLst/>
            <a:ahLst/>
            <a:cxnLst/>
            <a:rect l="l" t="t" r="r" b="b"/>
            <a:pathLst>
              <a:path w="303529" h="285114">
                <a:moveTo>
                  <a:pt x="303530" y="0"/>
                </a:moveTo>
                <a:lnTo>
                  <a:pt x="290195" y="0"/>
                </a:lnTo>
                <a:lnTo>
                  <a:pt x="290195" y="2667"/>
                </a:lnTo>
                <a:lnTo>
                  <a:pt x="13335" y="2667"/>
                </a:lnTo>
                <a:lnTo>
                  <a:pt x="13335" y="127"/>
                </a:lnTo>
                <a:lnTo>
                  <a:pt x="0" y="127"/>
                </a:lnTo>
                <a:lnTo>
                  <a:pt x="0" y="2667"/>
                </a:lnTo>
                <a:lnTo>
                  <a:pt x="0" y="15367"/>
                </a:lnTo>
                <a:lnTo>
                  <a:pt x="0" y="271907"/>
                </a:lnTo>
                <a:lnTo>
                  <a:pt x="0" y="284607"/>
                </a:lnTo>
                <a:lnTo>
                  <a:pt x="303530" y="284607"/>
                </a:lnTo>
                <a:lnTo>
                  <a:pt x="303530" y="271907"/>
                </a:lnTo>
                <a:lnTo>
                  <a:pt x="13335" y="271907"/>
                </a:lnTo>
                <a:lnTo>
                  <a:pt x="13335" y="15367"/>
                </a:lnTo>
                <a:lnTo>
                  <a:pt x="290195" y="15367"/>
                </a:lnTo>
                <a:lnTo>
                  <a:pt x="290195" y="271780"/>
                </a:lnTo>
                <a:lnTo>
                  <a:pt x="303530" y="271780"/>
                </a:lnTo>
                <a:lnTo>
                  <a:pt x="303530" y="0"/>
                </a:lnTo>
                <a:close/>
              </a:path>
            </a:pathLst>
          </a:custGeom>
          <a:solidFill>
            <a:srgbClr val="1F1A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241557" y="3509771"/>
            <a:ext cx="1473671" cy="28498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307079" y="3550920"/>
            <a:ext cx="175260" cy="20878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598164" y="3550920"/>
            <a:ext cx="173736" cy="20878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887723" y="3550920"/>
            <a:ext cx="173736" cy="20878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562615" y="3486911"/>
            <a:ext cx="893003" cy="28498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76600" y="4116323"/>
            <a:ext cx="173736" cy="16763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563111" y="4116323"/>
            <a:ext cx="172212" cy="16763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48100" y="4116323"/>
            <a:ext cx="173736" cy="16763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421123" y="4116323"/>
            <a:ext cx="173736" cy="16763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6" name="object 36"/>
          <p:cNvGrpSpPr/>
          <p:nvPr/>
        </p:nvGrpSpPr>
        <p:grpSpPr>
          <a:xfrm>
            <a:off x="3198876" y="3983482"/>
            <a:ext cx="3186430" cy="775335"/>
            <a:chOff x="3198876" y="3983482"/>
            <a:chExt cx="3186430" cy="775335"/>
          </a:xfrm>
        </p:grpSpPr>
        <p:sp>
          <p:nvSpPr>
            <p:cNvPr id="37" name="object 37"/>
            <p:cNvSpPr/>
            <p:nvPr/>
          </p:nvSpPr>
          <p:spPr>
            <a:xfrm>
              <a:off x="4938395" y="4077461"/>
              <a:ext cx="299085" cy="231775"/>
            </a:xfrm>
            <a:custGeom>
              <a:avLst/>
              <a:gdLst/>
              <a:ahLst/>
              <a:cxnLst/>
              <a:rect l="l" t="t" r="r" b="b"/>
              <a:pathLst>
                <a:path w="299085" h="231775">
                  <a:moveTo>
                    <a:pt x="299085" y="0"/>
                  </a:moveTo>
                  <a:lnTo>
                    <a:pt x="286385" y="0"/>
                  </a:lnTo>
                  <a:lnTo>
                    <a:pt x="286385" y="508"/>
                  </a:lnTo>
                  <a:lnTo>
                    <a:pt x="286385" y="13208"/>
                  </a:lnTo>
                  <a:lnTo>
                    <a:pt x="286385" y="221488"/>
                  </a:lnTo>
                  <a:lnTo>
                    <a:pt x="12700" y="221488"/>
                  </a:lnTo>
                  <a:lnTo>
                    <a:pt x="12700" y="13208"/>
                  </a:lnTo>
                  <a:lnTo>
                    <a:pt x="286385" y="13208"/>
                  </a:lnTo>
                  <a:lnTo>
                    <a:pt x="286385" y="508"/>
                  </a:lnTo>
                  <a:lnTo>
                    <a:pt x="0" y="508"/>
                  </a:lnTo>
                  <a:lnTo>
                    <a:pt x="0" y="13208"/>
                  </a:lnTo>
                  <a:lnTo>
                    <a:pt x="0" y="221488"/>
                  </a:lnTo>
                  <a:lnTo>
                    <a:pt x="0" y="231648"/>
                  </a:lnTo>
                  <a:lnTo>
                    <a:pt x="299085" y="231648"/>
                  </a:lnTo>
                  <a:lnTo>
                    <a:pt x="299085" y="221615"/>
                  </a:lnTo>
                  <a:lnTo>
                    <a:pt x="299085" y="221488"/>
                  </a:lnTo>
                  <a:lnTo>
                    <a:pt x="299085" y="0"/>
                  </a:lnTo>
                  <a:close/>
                </a:path>
              </a:pathLst>
            </a:custGeom>
            <a:solidFill>
              <a:srgbClr val="1F1A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992370" y="4111752"/>
              <a:ext cx="175260" cy="169544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079875" y="3983481"/>
              <a:ext cx="2305050" cy="775335"/>
            </a:xfrm>
            <a:custGeom>
              <a:avLst/>
              <a:gdLst/>
              <a:ahLst/>
              <a:cxnLst/>
              <a:rect l="l" t="t" r="r" b="b"/>
              <a:pathLst>
                <a:path w="2305050" h="775335">
                  <a:moveTo>
                    <a:pt x="13335" y="389128"/>
                  </a:moveTo>
                  <a:lnTo>
                    <a:pt x="0" y="389128"/>
                  </a:lnTo>
                  <a:lnTo>
                    <a:pt x="0" y="410083"/>
                  </a:lnTo>
                  <a:lnTo>
                    <a:pt x="13335" y="410083"/>
                  </a:lnTo>
                  <a:lnTo>
                    <a:pt x="13335" y="389128"/>
                  </a:lnTo>
                  <a:close/>
                </a:path>
                <a:path w="2305050" h="775335">
                  <a:moveTo>
                    <a:pt x="13335" y="355473"/>
                  </a:moveTo>
                  <a:lnTo>
                    <a:pt x="0" y="355473"/>
                  </a:lnTo>
                  <a:lnTo>
                    <a:pt x="0" y="378968"/>
                  </a:lnTo>
                  <a:lnTo>
                    <a:pt x="13335" y="378968"/>
                  </a:lnTo>
                  <a:lnTo>
                    <a:pt x="13335" y="355473"/>
                  </a:lnTo>
                  <a:close/>
                </a:path>
                <a:path w="2305050" h="775335">
                  <a:moveTo>
                    <a:pt x="13335" y="62230"/>
                  </a:moveTo>
                  <a:lnTo>
                    <a:pt x="0" y="62230"/>
                  </a:lnTo>
                  <a:lnTo>
                    <a:pt x="0" y="83185"/>
                  </a:lnTo>
                  <a:lnTo>
                    <a:pt x="13335" y="83185"/>
                  </a:lnTo>
                  <a:lnTo>
                    <a:pt x="13335" y="62230"/>
                  </a:lnTo>
                  <a:close/>
                </a:path>
                <a:path w="2305050" h="775335">
                  <a:moveTo>
                    <a:pt x="13335" y="28575"/>
                  </a:moveTo>
                  <a:lnTo>
                    <a:pt x="0" y="28575"/>
                  </a:lnTo>
                  <a:lnTo>
                    <a:pt x="0" y="52070"/>
                  </a:lnTo>
                  <a:lnTo>
                    <a:pt x="13335" y="52070"/>
                  </a:lnTo>
                  <a:lnTo>
                    <a:pt x="13335" y="28575"/>
                  </a:lnTo>
                  <a:close/>
                </a:path>
                <a:path w="2305050" h="775335">
                  <a:moveTo>
                    <a:pt x="19685" y="428498"/>
                  </a:moveTo>
                  <a:lnTo>
                    <a:pt x="13335" y="428498"/>
                  </a:lnTo>
                  <a:lnTo>
                    <a:pt x="13335" y="420878"/>
                  </a:lnTo>
                  <a:lnTo>
                    <a:pt x="0" y="420878"/>
                  </a:lnTo>
                  <a:lnTo>
                    <a:pt x="0" y="438658"/>
                  </a:lnTo>
                  <a:lnTo>
                    <a:pt x="19685" y="438658"/>
                  </a:lnTo>
                  <a:lnTo>
                    <a:pt x="19685" y="428498"/>
                  </a:lnTo>
                  <a:close/>
                </a:path>
                <a:path w="2305050" h="775335">
                  <a:moveTo>
                    <a:pt x="35560" y="0"/>
                  </a:moveTo>
                  <a:lnTo>
                    <a:pt x="0" y="0"/>
                  </a:lnTo>
                  <a:lnTo>
                    <a:pt x="0" y="18415"/>
                  </a:lnTo>
                  <a:lnTo>
                    <a:pt x="13335" y="18415"/>
                  </a:lnTo>
                  <a:lnTo>
                    <a:pt x="13335" y="10160"/>
                  </a:lnTo>
                  <a:lnTo>
                    <a:pt x="35560" y="10160"/>
                  </a:lnTo>
                  <a:lnTo>
                    <a:pt x="35560" y="0"/>
                  </a:lnTo>
                  <a:close/>
                </a:path>
                <a:path w="2305050" h="775335">
                  <a:moveTo>
                    <a:pt x="60325" y="428498"/>
                  </a:moveTo>
                  <a:lnTo>
                    <a:pt x="31750" y="428498"/>
                  </a:lnTo>
                  <a:lnTo>
                    <a:pt x="31750" y="438658"/>
                  </a:lnTo>
                  <a:lnTo>
                    <a:pt x="60325" y="438658"/>
                  </a:lnTo>
                  <a:lnTo>
                    <a:pt x="60325" y="428498"/>
                  </a:lnTo>
                  <a:close/>
                </a:path>
                <a:path w="2305050" h="775335">
                  <a:moveTo>
                    <a:pt x="73660" y="0"/>
                  </a:moveTo>
                  <a:lnTo>
                    <a:pt x="48260" y="0"/>
                  </a:lnTo>
                  <a:lnTo>
                    <a:pt x="48260" y="10160"/>
                  </a:lnTo>
                  <a:lnTo>
                    <a:pt x="73660" y="10160"/>
                  </a:lnTo>
                  <a:lnTo>
                    <a:pt x="73660" y="0"/>
                  </a:lnTo>
                  <a:close/>
                </a:path>
                <a:path w="2305050" h="775335">
                  <a:moveTo>
                    <a:pt x="99060" y="428498"/>
                  </a:moveTo>
                  <a:lnTo>
                    <a:pt x="73660" y="428498"/>
                  </a:lnTo>
                  <a:lnTo>
                    <a:pt x="73660" y="438658"/>
                  </a:lnTo>
                  <a:lnTo>
                    <a:pt x="99060" y="438658"/>
                  </a:lnTo>
                  <a:lnTo>
                    <a:pt x="99060" y="428498"/>
                  </a:lnTo>
                  <a:close/>
                </a:path>
                <a:path w="2305050" h="775335">
                  <a:moveTo>
                    <a:pt x="114935" y="0"/>
                  </a:moveTo>
                  <a:lnTo>
                    <a:pt x="86360" y="0"/>
                  </a:lnTo>
                  <a:lnTo>
                    <a:pt x="86360" y="10160"/>
                  </a:lnTo>
                  <a:lnTo>
                    <a:pt x="114935" y="10160"/>
                  </a:lnTo>
                  <a:lnTo>
                    <a:pt x="114935" y="0"/>
                  </a:lnTo>
                  <a:close/>
                </a:path>
                <a:path w="2305050" h="775335">
                  <a:moveTo>
                    <a:pt x="140335" y="428498"/>
                  </a:moveTo>
                  <a:lnTo>
                    <a:pt x="111125" y="428498"/>
                  </a:lnTo>
                  <a:lnTo>
                    <a:pt x="111125" y="438658"/>
                  </a:lnTo>
                  <a:lnTo>
                    <a:pt x="140335" y="438658"/>
                  </a:lnTo>
                  <a:lnTo>
                    <a:pt x="140335" y="428498"/>
                  </a:lnTo>
                  <a:close/>
                </a:path>
                <a:path w="2305050" h="775335">
                  <a:moveTo>
                    <a:pt x="153035" y="0"/>
                  </a:moveTo>
                  <a:lnTo>
                    <a:pt x="127000" y="0"/>
                  </a:lnTo>
                  <a:lnTo>
                    <a:pt x="127000" y="10160"/>
                  </a:lnTo>
                  <a:lnTo>
                    <a:pt x="153035" y="10160"/>
                  </a:lnTo>
                  <a:lnTo>
                    <a:pt x="153035" y="0"/>
                  </a:lnTo>
                  <a:close/>
                </a:path>
                <a:path w="2305050" h="775335">
                  <a:moveTo>
                    <a:pt x="178435" y="428498"/>
                  </a:moveTo>
                  <a:lnTo>
                    <a:pt x="153035" y="428498"/>
                  </a:lnTo>
                  <a:lnTo>
                    <a:pt x="153035" y="438658"/>
                  </a:lnTo>
                  <a:lnTo>
                    <a:pt x="178435" y="438658"/>
                  </a:lnTo>
                  <a:lnTo>
                    <a:pt x="178435" y="428498"/>
                  </a:lnTo>
                  <a:close/>
                </a:path>
                <a:path w="2305050" h="775335">
                  <a:moveTo>
                    <a:pt x="194310" y="0"/>
                  </a:moveTo>
                  <a:lnTo>
                    <a:pt x="165735" y="0"/>
                  </a:lnTo>
                  <a:lnTo>
                    <a:pt x="165735" y="10160"/>
                  </a:lnTo>
                  <a:lnTo>
                    <a:pt x="194310" y="10160"/>
                  </a:lnTo>
                  <a:lnTo>
                    <a:pt x="194310" y="0"/>
                  </a:lnTo>
                  <a:close/>
                </a:path>
                <a:path w="2305050" h="775335">
                  <a:moveTo>
                    <a:pt x="219710" y="428498"/>
                  </a:moveTo>
                  <a:lnTo>
                    <a:pt x="191135" y="428498"/>
                  </a:lnTo>
                  <a:lnTo>
                    <a:pt x="191135" y="438658"/>
                  </a:lnTo>
                  <a:lnTo>
                    <a:pt x="219710" y="438658"/>
                  </a:lnTo>
                  <a:lnTo>
                    <a:pt x="219710" y="428498"/>
                  </a:lnTo>
                  <a:close/>
                </a:path>
                <a:path w="2305050" h="775335">
                  <a:moveTo>
                    <a:pt x="232410" y="0"/>
                  </a:moveTo>
                  <a:lnTo>
                    <a:pt x="207010" y="0"/>
                  </a:lnTo>
                  <a:lnTo>
                    <a:pt x="207010" y="10160"/>
                  </a:lnTo>
                  <a:lnTo>
                    <a:pt x="232410" y="10160"/>
                  </a:lnTo>
                  <a:lnTo>
                    <a:pt x="232410" y="0"/>
                  </a:lnTo>
                  <a:close/>
                </a:path>
                <a:path w="2305050" h="775335">
                  <a:moveTo>
                    <a:pt x="257810" y="428498"/>
                  </a:moveTo>
                  <a:lnTo>
                    <a:pt x="232410" y="428498"/>
                  </a:lnTo>
                  <a:lnTo>
                    <a:pt x="232410" y="438658"/>
                  </a:lnTo>
                  <a:lnTo>
                    <a:pt x="257810" y="438658"/>
                  </a:lnTo>
                  <a:lnTo>
                    <a:pt x="257810" y="428498"/>
                  </a:lnTo>
                  <a:close/>
                </a:path>
                <a:path w="2305050" h="775335">
                  <a:moveTo>
                    <a:pt x="273685" y="0"/>
                  </a:moveTo>
                  <a:lnTo>
                    <a:pt x="245110" y="0"/>
                  </a:lnTo>
                  <a:lnTo>
                    <a:pt x="245110" y="10160"/>
                  </a:lnTo>
                  <a:lnTo>
                    <a:pt x="273685" y="10160"/>
                  </a:lnTo>
                  <a:lnTo>
                    <a:pt x="273685" y="0"/>
                  </a:lnTo>
                  <a:close/>
                </a:path>
                <a:path w="2305050" h="775335">
                  <a:moveTo>
                    <a:pt x="299085" y="428498"/>
                  </a:moveTo>
                  <a:lnTo>
                    <a:pt x="270510" y="428498"/>
                  </a:lnTo>
                  <a:lnTo>
                    <a:pt x="270510" y="438658"/>
                  </a:lnTo>
                  <a:lnTo>
                    <a:pt x="299085" y="438658"/>
                  </a:lnTo>
                  <a:lnTo>
                    <a:pt x="299085" y="428498"/>
                  </a:lnTo>
                  <a:close/>
                </a:path>
                <a:path w="2305050" h="775335">
                  <a:moveTo>
                    <a:pt x="311785" y="0"/>
                  </a:moveTo>
                  <a:lnTo>
                    <a:pt x="286385" y="0"/>
                  </a:lnTo>
                  <a:lnTo>
                    <a:pt x="286385" y="10160"/>
                  </a:lnTo>
                  <a:lnTo>
                    <a:pt x="311785" y="10160"/>
                  </a:lnTo>
                  <a:lnTo>
                    <a:pt x="311785" y="0"/>
                  </a:lnTo>
                  <a:close/>
                </a:path>
                <a:path w="2305050" h="775335">
                  <a:moveTo>
                    <a:pt x="337185" y="428498"/>
                  </a:moveTo>
                  <a:lnTo>
                    <a:pt x="311785" y="428498"/>
                  </a:lnTo>
                  <a:lnTo>
                    <a:pt x="311785" y="438658"/>
                  </a:lnTo>
                  <a:lnTo>
                    <a:pt x="337185" y="438658"/>
                  </a:lnTo>
                  <a:lnTo>
                    <a:pt x="337185" y="428498"/>
                  </a:lnTo>
                  <a:close/>
                </a:path>
                <a:path w="2305050" h="775335">
                  <a:moveTo>
                    <a:pt x="353060" y="0"/>
                  </a:moveTo>
                  <a:lnTo>
                    <a:pt x="324485" y="0"/>
                  </a:lnTo>
                  <a:lnTo>
                    <a:pt x="324485" y="10160"/>
                  </a:lnTo>
                  <a:lnTo>
                    <a:pt x="353060" y="10160"/>
                  </a:lnTo>
                  <a:lnTo>
                    <a:pt x="353060" y="0"/>
                  </a:lnTo>
                  <a:close/>
                </a:path>
                <a:path w="2305050" h="775335">
                  <a:moveTo>
                    <a:pt x="378460" y="428498"/>
                  </a:moveTo>
                  <a:lnTo>
                    <a:pt x="349885" y="428498"/>
                  </a:lnTo>
                  <a:lnTo>
                    <a:pt x="349885" y="438658"/>
                  </a:lnTo>
                  <a:lnTo>
                    <a:pt x="378460" y="438658"/>
                  </a:lnTo>
                  <a:lnTo>
                    <a:pt x="378460" y="428498"/>
                  </a:lnTo>
                  <a:close/>
                </a:path>
                <a:path w="2305050" h="775335">
                  <a:moveTo>
                    <a:pt x="391160" y="0"/>
                  </a:moveTo>
                  <a:lnTo>
                    <a:pt x="365760" y="0"/>
                  </a:lnTo>
                  <a:lnTo>
                    <a:pt x="365760" y="10160"/>
                  </a:lnTo>
                  <a:lnTo>
                    <a:pt x="391160" y="10160"/>
                  </a:lnTo>
                  <a:lnTo>
                    <a:pt x="391160" y="0"/>
                  </a:lnTo>
                  <a:close/>
                </a:path>
                <a:path w="2305050" h="775335">
                  <a:moveTo>
                    <a:pt x="416560" y="428498"/>
                  </a:moveTo>
                  <a:lnTo>
                    <a:pt x="391160" y="428498"/>
                  </a:lnTo>
                  <a:lnTo>
                    <a:pt x="391160" y="438658"/>
                  </a:lnTo>
                  <a:lnTo>
                    <a:pt x="416560" y="438658"/>
                  </a:lnTo>
                  <a:lnTo>
                    <a:pt x="416560" y="428498"/>
                  </a:lnTo>
                  <a:close/>
                </a:path>
                <a:path w="2305050" h="775335">
                  <a:moveTo>
                    <a:pt x="433070" y="0"/>
                  </a:moveTo>
                  <a:lnTo>
                    <a:pt x="403860" y="0"/>
                  </a:lnTo>
                  <a:lnTo>
                    <a:pt x="403860" y="10160"/>
                  </a:lnTo>
                  <a:lnTo>
                    <a:pt x="433070" y="10160"/>
                  </a:lnTo>
                  <a:lnTo>
                    <a:pt x="433070" y="0"/>
                  </a:lnTo>
                  <a:close/>
                </a:path>
                <a:path w="2305050" h="775335">
                  <a:moveTo>
                    <a:pt x="457835" y="428498"/>
                  </a:moveTo>
                  <a:lnTo>
                    <a:pt x="432435" y="428498"/>
                  </a:lnTo>
                  <a:lnTo>
                    <a:pt x="432435" y="438658"/>
                  </a:lnTo>
                  <a:lnTo>
                    <a:pt x="457835" y="438658"/>
                  </a:lnTo>
                  <a:lnTo>
                    <a:pt x="457835" y="428498"/>
                  </a:lnTo>
                  <a:close/>
                </a:path>
                <a:path w="2305050" h="775335">
                  <a:moveTo>
                    <a:pt x="470535" y="0"/>
                  </a:moveTo>
                  <a:lnTo>
                    <a:pt x="445135" y="0"/>
                  </a:lnTo>
                  <a:lnTo>
                    <a:pt x="445135" y="10160"/>
                  </a:lnTo>
                  <a:lnTo>
                    <a:pt x="470535" y="10160"/>
                  </a:lnTo>
                  <a:lnTo>
                    <a:pt x="470535" y="0"/>
                  </a:lnTo>
                  <a:close/>
                </a:path>
                <a:path w="2305050" h="775335">
                  <a:moveTo>
                    <a:pt x="495935" y="428498"/>
                  </a:moveTo>
                  <a:lnTo>
                    <a:pt x="470535" y="428498"/>
                  </a:lnTo>
                  <a:lnTo>
                    <a:pt x="470535" y="438658"/>
                  </a:lnTo>
                  <a:lnTo>
                    <a:pt x="495935" y="438658"/>
                  </a:lnTo>
                  <a:lnTo>
                    <a:pt x="495935" y="428498"/>
                  </a:lnTo>
                  <a:close/>
                </a:path>
                <a:path w="2305050" h="775335">
                  <a:moveTo>
                    <a:pt x="512445" y="0"/>
                  </a:moveTo>
                  <a:lnTo>
                    <a:pt x="483870" y="0"/>
                  </a:lnTo>
                  <a:lnTo>
                    <a:pt x="483870" y="10160"/>
                  </a:lnTo>
                  <a:lnTo>
                    <a:pt x="512445" y="10160"/>
                  </a:lnTo>
                  <a:lnTo>
                    <a:pt x="512445" y="0"/>
                  </a:lnTo>
                  <a:close/>
                </a:path>
                <a:path w="2305050" h="775335">
                  <a:moveTo>
                    <a:pt x="537845" y="428498"/>
                  </a:moveTo>
                  <a:lnTo>
                    <a:pt x="512445" y="428498"/>
                  </a:lnTo>
                  <a:lnTo>
                    <a:pt x="512445" y="438658"/>
                  </a:lnTo>
                  <a:lnTo>
                    <a:pt x="537845" y="438658"/>
                  </a:lnTo>
                  <a:lnTo>
                    <a:pt x="537845" y="428498"/>
                  </a:lnTo>
                  <a:close/>
                </a:path>
                <a:path w="2305050" h="775335">
                  <a:moveTo>
                    <a:pt x="549910" y="0"/>
                  </a:moveTo>
                  <a:lnTo>
                    <a:pt x="524510" y="0"/>
                  </a:lnTo>
                  <a:lnTo>
                    <a:pt x="524510" y="10160"/>
                  </a:lnTo>
                  <a:lnTo>
                    <a:pt x="549910" y="10160"/>
                  </a:lnTo>
                  <a:lnTo>
                    <a:pt x="549910" y="0"/>
                  </a:lnTo>
                  <a:close/>
                </a:path>
                <a:path w="2305050" h="775335">
                  <a:moveTo>
                    <a:pt x="575945" y="428498"/>
                  </a:moveTo>
                  <a:lnTo>
                    <a:pt x="550545" y="428498"/>
                  </a:lnTo>
                  <a:lnTo>
                    <a:pt x="550545" y="438658"/>
                  </a:lnTo>
                  <a:lnTo>
                    <a:pt x="575945" y="438658"/>
                  </a:lnTo>
                  <a:lnTo>
                    <a:pt x="575945" y="428498"/>
                  </a:lnTo>
                  <a:close/>
                </a:path>
                <a:path w="2305050" h="775335">
                  <a:moveTo>
                    <a:pt x="591185" y="0"/>
                  </a:moveTo>
                  <a:lnTo>
                    <a:pt x="563245" y="0"/>
                  </a:lnTo>
                  <a:lnTo>
                    <a:pt x="563245" y="10160"/>
                  </a:lnTo>
                  <a:lnTo>
                    <a:pt x="591185" y="10160"/>
                  </a:lnTo>
                  <a:lnTo>
                    <a:pt x="591185" y="0"/>
                  </a:lnTo>
                  <a:close/>
                </a:path>
                <a:path w="2305050" h="775335">
                  <a:moveTo>
                    <a:pt x="617220" y="428498"/>
                  </a:moveTo>
                  <a:lnTo>
                    <a:pt x="591185" y="428498"/>
                  </a:lnTo>
                  <a:lnTo>
                    <a:pt x="591185" y="438658"/>
                  </a:lnTo>
                  <a:lnTo>
                    <a:pt x="617220" y="438658"/>
                  </a:lnTo>
                  <a:lnTo>
                    <a:pt x="617220" y="428498"/>
                  </a:lnTo>
                  <a:close/>
                </a:path>
                <a:path w="2305050" h="775335">
                  <a:moveTo>
                    <a:pt x="629920" y="0"/>
                  </a:moveTo>
                  <a:lnTo>
                    <a:pt x="604520" y="0"/>
                  </a:lnTo>
                  <a:lnTo>
                    <a:pt x="604520" y="10160"/>
                  </a:lnTo>
                  <a:lnTo>
                    <a:pt x="629920" y="10160"/>
                  </a:lnTo>
                  <a:lnTo>
                    <a:pt x="629920" y="0"/>
                  </a:lnTo>
                  <a:close/>
                </a:path>
                <a:path w="2305050" h="775335">
                  <a:moveTo>
                    <a:pt x="655320" y="428498"/>
                  </a:moveTo>
                  <a:lnTo>
                    <a:pt x="629920" y="428498"/>
                  </a:lnTo>
                  <a:lnTo>
                    <a:pt x="629920" y="438658"/>
                  </a:lnTo>
                  <a:lnTo>
                    <a:pt x="655320" y="438658"/>
                  </a:lnTo>
                  <a:lnTo>
                    <a:pt x="655320" y="428498"/>
                  </a:lnTo>
                  <a:close/>
                </a:path>
                <a:path w="2305050" h="775335">
                  <a:moveTo>
                    <a:pt x="671195" y="0"/>
                  </a:moveTo>
                  <a:lnTo>
                    <a:pt x="642620" y="0"/>
                  </a:lnTo>
                  <a:lnTo>
                    <a:pt x="642620" y="10160"/>
                  </a:lnTo>
                  <a:lnTo>
                    <a:pt x="671195" y="10160"/>
                  </a:lnTo>
                  <a:lnTo>
                    <a:pt x="671195" y="0"/>
                  </a:lnTo>
                  <a:close/>
                </a:path>
                <a:path w="2305050" h="775335">
                  <a:moveTo>
                    <a:pt x="696595" y="428498"/>
                  </a:moveTo>
                  <a:lnTo>
                    <a:pt x="671195" y="428498"/>
                  </a:lnTo>
                  <a:lnTo>
                    <a:pt x="671195" y="438658"/>
                  </a:lnTo>
                  <a:lnTo>
                    <a:pt x="696595" y="438658"/>
                  </a:lnTo>
                  <a:lnTo>
                    <a:pt x="696595" y="428498"/>
                  </a:lnTo>
                  <a:close/>
                </a:path>
                <a:path w="2305050" h="775335">
                  <a:moveTo>
                    <a:pt x="709295" y="0"/>
                  </a:moveTo>
                  <a:lnTo>
                    <a:pt x="683895" y="0"/>
                  </a:lnTo>
                  <a:lnTo>
                    <a:pt x="683895" y="10160"/>
                  </a:lnTo>
                  <a:lnTo>
                    <a:pt x="709295" y="10160"/>
                  </a:lnTo>
                  <a:lnTo>
                    <a:pt x="709295" y="0"/>
                  </a:lnTo>
                  <a:close/>
                </a:path>
                <a:path w="2305050" h="775335">
                  <a:moveTo>
                    <a:pt x="750570" y="0"/>
                  </a:moveTo>
                  <a:lnTo>
                    <a:pt x="721995" y="0"/>
                  </a:lnTo>
                  <a:lnTo>
                    <a:pt x="721995" y="10160"/>
                  </a:lnTo>
                  <a:lnTo>
                    <a:pt x="750570" y="10160"/>
                  </a:lnTo>
                  <a:lnTo>
                    <a:pt x="750570" y="0"/>
                  </a:lnTo>
                  <a:close/>
                </a:path>
                <a:path w="2305050" h="775335">
                  <a:moveTo>
                    <a:pt x="788670" y="0"/>
                  </a:moveTo>
                  <a:lnTo>
                    <a:pt x="763270" y="0"/>
                  </a:lnTo>
                  <a:lnTo>
                    <a:pt x="763270" y="10160"/>
                  </a:lnTo>
                  <a:lnTo>
                    <a:pt x="788670" y="10160"/>
                  </a:lnTo>
                  <a:lnTo>
                    <a:pt x="788670" y="0"/>
                  </a:lnTo>
                  <a:close/>
                </a:path>
                <a:path w="2305050" h="775335">
                  <a:moveTo>
                    <a:pt x="814070" y="428498"/>
                  </a:moveTo>
                  <a:lnTo>
                    <a:pt x="788670" y="428498"/>
                  </a:lnTo>
                  <a:lnTo>
                    <a:pt x="788670" y="438658"/>
                  </a:lnTo>
                  <a:lnTo>
                    <a:pt x="814070" y="438658"/>
                  </a:lnTo>
                  <a:lnTo>
                    <a:pt x="814070" y="428498"/>
                  </a:lnTo>
                  <a:close/>
                </a:path>
                <a:path w="2305050" h="775335">
                  <a:moveTo>
                    <a:pt x="829945" y="0"/>
                  </a:moveTo>
                  <a:lnTo>
                    <a:pt x="801370" y="0"/>
                  </a:lnTo>
                  <a:lnTo>
                    <a:pt x="801370" y="10160"/>
                  </a:lnTo>
                  <a:lnTo>
                    <a:pt x="829945" y="10160"/>
                  </a:lnTo>
                  <a:lnTo>
                    <a:pt x="829945" y="0"/>
                  </a:lnTo>
                  <a:close/>
                </a:path>
                <a:path w="2305050" h="775335">
                  <a:moveTo>
                    <a:pt x="855345" y="428498"/>
                  </a:moveTo>
                  <a:lnTo>
                    <a:pt x="829945" y="428498"/>
                  </a:lnTo>
                  <a:lnTo>
                    <a:pt x="829945" y="438658"/>
                  </a:lnTo>
                  <a:lnTo>
                    <a:pt x="855345" y="438658"/>
                  </a:lnTo>
                  <a:lnTo>
                    <a:pt x="855345" y="428498"/>
                  </a:lnTo>
                  <a:close/>
                </a:path>
                <a:path w="2305050" h="775335">
                  <a:moveTo>
                    <a:pt x="868045" y="0"/>
                  </a:moveTo>
                  <a:lnTo>
                    <a:pt x="842645" y="0"/>
                  </a:lnTo>
                  <a:lnTo>
                    <a:pt x="842645" y="10160"/>
                  </a:lnTo>
                  <a:lnTo>
                    <a:pt x="868045" y="10160"/>
                  </a:lnTo>
                  <a:lnTo>
                    <a:pt x="868045" y="0"/>
                  </a:lnTo>
                  <a:close/>
                </a:path>
                <a:path w="2305050" h="775335">
                  <a:moveTo>
                    <a:pt x="893445" y="428498"/>
                  </a:moveTo>
                  <a:lnTo>
                    <a:pt x="868045" y="428498"/>
                  </a:lnTo>
                  <a:lnTo>
                    <a:pt x="868045" y="438658"/>
                  </a:lnTo>
                  <a:lnTo>
                    <a:pt x="893445" y="438658"/>
                  </a:lnTo>
                  <a:lnTo>
                    <a:pt x="893445" y="428498"/>
                  </a:lnTo>
                  <a:close/>
                </a:path>
                <a:path w="2305050" h="775335">
                  <a:moveTo>
                    <a:pt x="909320" y="0"/>
                  </a:moveTo>
                  <a:lnTo>
                    <a:pt x="880745" y="0"/>
                  </a:lnTo>
                  <a:lnTo>
                    <a:pt x="880745" y="10160"/>
                  </a:lnTo>
                  <a:lnTo>
                    <a:pt x="909320" y="10160"/>
                  </a:lnTo>
                  <a:lnTo>
                    <a:pt x="909320" y="0"/>
                  </a:lnTo>
                  <a:close/>
                </a:path>
                <a:path w="2305050" h="775335">
                  <a:moveTo>
                    <a:pt x="934720" y="428498"/>
                  </a:moveTo>
                  <a:lnTo>
                    <a:pt x="909320" y="428498"/>
                  </a:lnTo>
                  <a:lnTo>
                    <a:pt x="909320" y="438658"/>
                  </a:lnTo>
                  <a:lnTo>
                    <a:pt x="934720" y="438658"/>
                  </a:lnTo>
                  <a:lnTo>
                    <a:pt x="934720" y="428498"/>
                  </a:lnTo>
                  <a:close/>
                </a:path>
                <a:path w="2305050" h="775335">
                  <a:moveTo>
                    <a:pt x="947420" y="0"/>
                  </a:moveTo>
                  <a:lnTo>
                    <a:pt x="922020" y="0"/>
                  </a:lnTo>
                  <a:lnTo>
                    <a:pt x="922020" y="10160"/>
                  </a:lnTo>
                  <a:lnTo>
                    <a:pt x="947420" y="10160"/>
                  </a:lnTo>
                  <a:lnTo>
                    <a:pt x="947420" y="0"/>
                  </a:lnTo>
                  <a:close/>
                </a:path>
                <a:path w="2305050" h="775335">
                  <a:moveTo>
                    <a:pt x="972820" y="428498"/>
                  </a:moveTo>
                  <a:lnTo>
                    <a:pt x="947420" y="428498"/>
                  </a:lnTo>
                  <a:lnTo>
                    <a:pt x="947420" y="438658"/>
                  </a:lnTo>
                  <a:lnTo>
                    <a:pt x="972820" y="438658"/>
                  </a:lnTo>
                  <a:lnTo>
                    <a:pt x="972820" y="428498"/>
                  </a:lnTo>
                  <a:close/>
                </a:path>
                <a:path w="2305050" h="775335">
                  <a:moveTo>
                    <a:pt x="988695" y="0"/>
                  </a:moveTo>
                  <a:lnTo>
                    <a:pt x="960120" y="0"/>
                  </a:lnTo>
                  <a:lnTo>
                    <a:pt x="960120" y="10160"/>
                  </a:lnTo>
                  <a:lnTo>
                    <a:pt x="988695" y="10160"/>
                  </a:lnTo>
                  <a:lnTo>
                    <a:pt x="988695" y="0"/>
                  </a:lnTo>
                  <a:close/>
                </a:path>
                <a:path w="2305050" h="775335">
                  <a:moveTo>
                    <a:pt x="1014095" y="428498"/>
                  </a:moveTo>
                  <a:lnTo>
                    <a:pt x="988695" y="428498"/>
                  </a:lnTo>
                  <a:lnTo>
                    <a:pt x="988695" y="438658"/>
                  </a:lnTo>
                  <a:lnTo>
                    <a:pt x="1014095" y="438658"/>
                  </a:lnTo>
                  <a:lnTo>
                    <a:pt x="1014095" y="428498"/>
                  </a:lnTo>
                  <a:close/>
                </a:path>
                <a:path w="2305050" h="775335">
                  <a:moveTo>
                    <a:pt x="1027430" y="0"/>
                  </a:moveTo>
                  <a:lnTo>
                    <a:pt x="1002030" y="0"/>
                  </a:lnTo>
                  <a:lnTo>
                    <a:pt x="1002030" y="10160"/>
                  </a:lnTo>
                  <a:lnTo>
                    <a:pt x="1027430" y="10160"/>
                  </a:lnTo>
                  <a:lnTo>
                    <a:pt x="1027430" y="0"/>
                  </a:lnTo>
                  <a:close/>
                </a:path>
                <a:path w="2305050" h="775335">
                  <a:moveTo>
                    <a:pt x="1052830" y="428498"/>
                  </a:moveTo>
                  <a:lnTo>
                    <a:pt x="1027430" y="428498"/>
                  </a:lnTo>
                  <a:lnTo>
                    <a:pt x="1027430" y="438658"/>
                  </a:lnTo>
                  <a:lnTo>
                    <a:pt x="1052830" y="438658"/>
                  </a:lnTo>
                  <a:lnTo>
                    <a:pt x="1052830" y="428498"/>
                  </a:lnTo>
                  <a:close/>
                </a:path>
                <a:path w="2305050" h="775335">
                  <a:moveTo>
                    <a:pt x="1068705" y="0"/>
                  </a:moveTo>
                  <a:lnTo>
                    <a:pt x="1039495" y="0"/>
                  </a:lnTo>
                  <a:lnTo>
                    <a:pt x="1039495" y="10160"/>
                  </a:lnTo>
                  <a:lnTo>
                    <a:pt x="1068705" y="10160"/>
                  </a:lnTo>
                  <a:lnTo>
                    <a:pt x="1068705" y="0"/>
                  </a:lnTo>
                  <a:close/>
                </a:path>
                <a:path w="2305050" h="775335">
                  <a:moveTo>
                    <a:pt x="1094105" y="428498"/>
                  </a:moveTo>
                  <a:lnTo>
                    <a:pt x="1068705" y="428498"/>
                  </a:lnTo>
                  <a:lnTo>
                    <a:pt x="1068705" y="438658"/>
                  </a:lnTo>
                  <a:lnTo>
                    <a:pt x="1094105" y="438658"/>
                  </a:lnTo>
                  <a:lnTo>
                    <a:pt x="1094105" y="428498"/>
                  </a:lnTo>
                  <a:close/>
                </a:path>
                <a:path w="2305050" h="775335">
                  <a:moveTo>
                    <a:pt x="1106805" y="761873"/>
                  </a:moveTo>
                  <a:lnTo>
                    <a:pt x="862164" y="535178"/>
                  </a:lnTo>
                  <a:lnTo>
                    <a:pt x="847090" y="521208"/>
                  </a:lnTo>
                  <a:lnTo>
                    <a:pt x="848995" y="519938"/>
                  </a:lnTo>
                  <a:lnTo>
                    <a:pt x="852170" y="516763"/>
                  </a:lnTo>
                  <a:lnTo>
                    <a:pt x="858520" y="514223"/>
                  </a:lnTo>
                  <a:lnTo>
                    <a:pt x="861695" y="511683"/>
                  </a:lnTo>
                  <a:lnTo>
                    <a:pt x="864870" y="511683"/>
                  </a:lnTo>
                  <a:lnTo>
                    <a:pt x="871220" y="509143"/>
                  </a:lnTo>
                  <a:lnTo>
                    <a:pt x="874395" y="506603"/>
                  </a:lnTo>
                  <a:lnTo>
                    <a:pt x="880745" y="506603"/>
                  </a:lnTo>
                  <a:lnTo>
                    <a:pt x="883920" y="504063"/>
                  </a:lnTo>
                  <a:lnTo>
                    <a:pt x="890270" y="501523"/>
                  </a:lnTo>
                  <a:lnTo>
                    <a:pt x="893445" y="501523"/>
                  </a:lnTo>
                  <a:lnTo>
                    <a:pt x="899795" y="498983"/>
                  </a:lnTo>
                  <a:lnTo>
                    <a:pt x="902970" y="498983"/>
                  </a:lnTo>
                  <a:lnTo>
                    <a:pt x="909320" y="496443"/>
                  </a:lnTo>
                  <a:lnTo>
                    <a:pt x="762000" y="438658"/>
                  </a:lnTo>
                  <a:lnTo>
                    <a:pt x="775970" y="438658"/>
                  </a:lnTo>
                  <a:lnTo>
                    <a:pt x="775970" y="434213"/>
                  </a:lnTo>
                  <a:lnTo>
                    <a:pt x="775970" y="428498"/>
                  </a:lnTo>
                  <a:lnTo>
                    <a:pt x="750570" y="428498"/>
                  </a:lnTo>
                  <a:lnTo>
                    <a:pt x="750570" y="434213"/>
                  </a:lnTo>
                  <a:lnTo>
                    <a:pt x="728345" y="425958"/>
                  </a:lnTo>
                  <a:lnTo>
                    <a:pt x="729615" y="428498"/>
                  </a:lnTo>
                  <a:lnTo>
                    <a:pt x="709295" y="428498"/>
                  </a:lnTo>
                  <a:lnTo>
                    <a:pt x="709295" y="438658"/>
                  </a:lnTo>
                  <a:lnTo>
                    <a:pt x="733425" y="438658"/>
                  </a:lnTo>
                  <a:lnTo>
                    <a:pt x="791845" y="582168"/>
                  </a:lnTo>
                  <a:lnTo>
                    <a:pt x="791845" y="579628"/>
                  </a:lnTo>
                  <a:lnTo>
                    <a:pt x="795020" y="574548"/>
                  </a:lnTo>
                  <a:lnTo>
                    <a:pt x="798195" y="568833"/>
                  </a:lnTo>
                  <a:lnTo>
                    <a:pt x="801370" y="566293"/>
                  </a:lnTo>
                  <a:lnTo>
                    <a:pt x="801370" y="563753"/>
                  </a:lnTo>
                  <a:lnTo>
                    <a:pt x="804545" y="558673"/>
                  </a:lnTo>
                  <a:lnTo>
                    <a:pt x="807720" y="556133"/>
                  </a:lnTo>
                  <a:lnTo>
                    <a:pt x="810895" y="551053"/>
                  </a:lnTo>
                  <a:lnTo>
                    <a:pt x="814070" y="547878"/>
                  </a:lnTo>
                  <a:lnTo>
                    <a:pt x="817245" y="545973"/>
                  </a:lnTo>
                  <a:lnTo>
                    <a:pt x="820420" y="542798"/>
                  </a:lnTo>
                  <a:lnTo>
                    <a:pt x="823595" y="537718"/>
                  </a:lnTo>
                  <a:lnTo>
                    <a:pt x="826770" y="535178"/>
                  </a:lnTo>
                  <a:lnTo>
                    <a:pt x="1087755" y="775208"/>
                  </a:lnTo>
                  <a:lnTo>
                    <a:pt x="1106805" y="761873"/>
                  </a:lnTo>
                  <a:close/>
                </a:path>
                <a:path w="2305050" h="775335">
                  <a:moveTo>
                    <a:pt x="1106805" y="0"/>
                  </a:moveTo>
                  <a:lnTo>
                    <a:pt x="1080770" y="0"/>
                  </a:lnTo>
                  <a:lnTo>
                    <a:pt x="1080770" y="10160"/>
                  </a:lnTo>
                  <a:lnTo>
                    <a:pt x="1106805" y="10160"/>
                  </a:lnTo>
                  <a:lnTo>
                    <a:pt x="1106805" y="0"/>
                  </a:lnTo>
                  <a:close/>
                </a:path>
                <a:path w="2305050" h="775335">
                  <a:moveTo>
                    <a:pt x="1132205" y="428498"/>
                  </a:moveTo>
                  <a:lnTo>
                    <a:pt x="1106805" y="428498"/>
                  </a:lnTo>
                  <a:lnTo>
                    <a:pt x="1106805" y="438658"/>
                  </a:lnTo>
                  <a:lnTo>
                    <a:pt x="1132205" y="438658"/>
                  </a:lnTo>
                  <a:lnTo>
                    <a:pt x="1132205" y="428498"/>
                  </a:lnTo>
                  <a:close/>
                </a:path>
                <a:path w="2305050" h="775335">
                  <a:moveTo>
                    <a:pt x="1148080" y="0"/>
                  </a:moveTo>
                  <a:lnTo>
                    <a:pt x="1119505" y="0"/>
                  </a:lnTo>
                  <a:lnTo>
                    <a:pt x="1119505" y="10160"/>
                  </a:lnTo>
                  <a:lnTo>
                    <a:pt x="1148080" y="10160"/>
                  </a:lnTo>
                  <a:lnTo>
                    <a:pt x="1148080" y="0"/>
                  </a:lnTo>
                  <a:close/>
                </a:path>
                <a:path w="2305050" h="775335">
                  <a:moveTo>
                    <a:pt x="1173480" y="428498"/>
                  </a:moveTo>
                  <a:lnTo>
                    <a:pt x="1148080" y="428498"/>
                  </a:lnTo>
                  <a:lnTo>
                    <a:pt x="1148080" y="438658"/>
                  </a:lnTo>
                  <a:lnTo>
                    <a:pt x="1173480" y="438658"/>
                  </a:lnTo>
                  <a:lnTo>
                    <a:pt x="1173480" y="428498"/>
                  </a:lnTo>
                  <a:close/>
                </a:path>
                <a:path w="2305050" h="775335">
                  <a:moveTo>
                    <a:pt x="1185545" y="0"/>
                  </a:moveTo>
                  <a:lnTo>
                    <a:pt x="1160145" y="0"/>
                  </a:lnTo>
                  <a:lnTo>
                    <a:pt x="1160145" y="10160"/>
                  </a:lnTo>
                  <a:lnTo>
                    <a:pt x="1185545" y="10160"/>
                  </a:lnTo>
                  <a:lnTo>
                    <a:pt x="1185545" y="0"/>
                  </a:lnTo>
                  <a:close/>
                </a:path>
                <a:path w="2305050" h="775335">
                  <a:moveTo>
                    <a:pt x="1211580" y="428498"/>
                  </a:moveTo>
                  <a:lnTo>
                    <a:pt x="1185545" y="428498"/>
                  </a:lnTo>
                  <a:lnTo>
                    <a:pt x="1185545" y="438658"/>
                  </a:lnTo>
                  <a:lnTo>
                    <a:pt x="1211580" y="438658"/>
                  </a:lnTo>
                  <a:lnTo>
                    <a:pt x="1211580" y="428498"/>
                  </a:lnTo>
                  <a:close/>
                </a:path>
                <a:path w="2305050" h="775335">
                  <a:moveTo>
                    <a:pt x="1227455" y="0"/>
                  </a:moveTo>
                  <a:lnTo>
                    <a:pt x="1198880" y="0"/>
                  </a:lnTo>
                  <a:lnTo>
                    <a:pt x="1198880" y="10160"/>
                  </a:lnTo>
                  <a:lnTo>
                    <a:pt x="1227455" y="10160"/>
                  </a:lnTo>
                  <a:lnTo>
                    <a:pt x="1227455" y="0"/>
                  </a:lnTo>
                  <a:close/>
                </a:path>
                <a:path w="2305050" h="775335">
                  <a:moveTo>
                    <a:pt x="1252855" y="428498"/>
                  </a:moveTo>
                  <a:lnTo>
                    <a:pt x="1227455" y="428498"/>
                  </a:lnTo>
                  <a:lnTo>
                    <a:pt x="1227455" y="438658"/>
                  </a:lnTo>
                  <a:lnTo>
                    <a:pt x="1252855" y="438658"/>
                  </a:lnTo>
                  <a:lnTo>
                    <a:pt x="1252855" y="428498"/>
                  </a:lnTo>
                  <a:close/>
                </a:path>
                <a:path w="2305050" h="775335">
                  <a:moveTo>
                    <a:pt x="1265555" y="0"/>
                  </a:moveTo>
                  <a:lnTo>
                    <a:pt x="1240155" y="0"/>
                  </a:lnTo>
                  <a:lnTo>
                    <a:pt x="1240155" y="10160"/>
                  </a:lnTo>
                  <a:lnTo>
                    <a:pt x="1265555" y="10160"/>
                  </a:lnTo>
                  <a:lnTo>
                    <a:pt x="1265555" y="0"/>
                  </a:lnTo>
                  <a:close/>
                </a:path>
                <a:path w="2305050" h="775335">
                  <a:moveTo>
                    <a:pt x="1290955" y="428498"/>
                  </a:moveTo>
                  <a:lnTo>
                    <a:pt x="1265555" y="428498"/>
                  </a:lnTo>
                  <a:lnTo>
                    <a:pt x="1265555" y="438658"/>
                  </a:lnTo>
                  <a:lnTo>
                    <a:pt x="1290955" y="438658"/>
                  </a:lnTo>
                  <a:lnTo>
                    <a:pt x="1290955" y="428498"/>
                  </a:lnTo>
                  <a:close/>
                </a:path>
                <a:path w="2305050" h="775335">
                  <a:moveTo>
                    <a:pt x="1306830" y="0"/>
                  </a:moveTo>
                  <a:lnTo>
                    <a:pt x="1278255" y="0"/>
                  </a:lnTo>
                  <a:lnTo>
                    <a:pt x="1278255" y="10160"/>
                  </a:lnTo>
                  <a:lnTo>
                    <a:pt x="1306830" y="10160"/>
                  </a:lnTo>
                  <a:lnTo>
                    <a:pt x="1306830" y="0"/>
                  </a:lnTo>
                  <a:close/>
                </a:path>
                <a:path w="2305050" h="775335">
                  <a:moveTo>
                    <a:pt x="1332230" y="428498"/>
                  </a:moveTo>
                  <a:lnTo>
                    <a:pt x="1306830" y="428498"/>
                  </a:lnTo>
                  <a:lnTo>
                    <a:pt x="1306830" y="438658"/>
                  </a:lnTo>
                  <a:lnTo>
                    <a:pt x="1332230" y="438658"/>
                  </a:lnTo>
                  <a:lnTo>
                    <a:pt x="1332230" y="428498"/>
                  </a:lnTo>
                  <a:close/>
                </a:path>
                <a:path w="2305050" h="775335">
                  <a:moveTo>
                    <a:pt x="1344930" y="0"/>
                  </a:moveTo>
                  <a:lnTo>
                    <a:pt x="1319530" y="0"/>
                  </a:lnTo>
                  <a:lnTo>
                    <a:pt x="1319530" y="10160"/>
                  </a:lnTo>
                  <a:lnTo>
                    <a:pt x="1344930" y="10160"/>
                  </a:lnTo>
                  <a:lnTo>
                    <a:pt x="1344930" y="0"/>
                  </a:lnTo>
                  <a:close/>
                </a:path>
                <a:path w="2305050" h="775335">
                  <a:moveTo>
                    <a:pt x="1370330" y="428498"/>
                  </a:moveTo>
                  <a:lnTo>
                    <a:pt x="1344930" y="428498"/>
                  </a:lnTo>
                  <a:lnTo>
                    <a:pt x="1344930" y="438658"/>
                  </a:lnTo>
                  <a:lnTo>
                    <a:pt x="1370330" y="438658"/>
                  </a:lnTo>
                  <a:lnTo>
                    <a:pt x="1370330" y="428498"/>
                  </a:lnTo>
                  <a:close/>
                </a:path>
                <a:path w="2305050" h="775335">
                  <a:moveTo>
                    <a:pt x="1386205" y="0"/>
                  </a:moveTo>
                  <a:lnTo>
                    <a:pt x="1357630" y="0"/>
                  </a:lnTo>
                  <a:lnTo>
                    <a:pt x="1357630" y="10160"/>
                  </a:lnTo>
                  <a:lnTo>
                    <a:pt x="1386205" y="10160"/>
                  </a:lnTo>
                  <a:lnTo>
                    <a:pt x="1386205" y="0"/>
                  </a:lnTo>
                  <a:close/>
                </a:path>
                <a:path w="2305050" h="775335">
                  <a:moveTo>
                    <a:pt x="1411605" y="428498"/>
                  </a:moveTo>
                  <a:lnTo>
                    <a:pt x="1386205" y="428498"/>
                  </a:lnTo>
                  <a:lnTo>
                    <a:pt x="1386205" y="438658"/>
                  </a:lnTo>
                  <a:lnTo>
                    <a:pt x="1411605" y="438658"/>
                  </a:lnTo>
                  <a:lnTo>
                    <a:pt x="1411605" y="428498"/>
                  </a:lnTo>
                  <a:close/>
                </a:path>
                <a:path w="2305050" h="775335">
                  <a:moveTo>
                    <a:pt x="1424305" y="0"/>
                  </a:moveTo>
                  <a:lnTo>
                    <a:pt x="1398905" y="0"/>
                  </a:lnTo>
                  <a:lnTo>
                    <a:pt x="1398905" y="10160"/>
                  </a:lnTo>
                  <a:lnTo>
                    <a:pt x="1424305" y="10160"/>
                  </a:lnTo>
                  <a:lnTo>
                    <a:pt x="1424305" y="0"/>
                  </a:lnTo>
                  <a:close/>
                </a:path>
                <a:path w="2305050" h="775335">
                  <a:moveTo>
                    <a:pt x="1449705" y="428498"/>
                  </a:moveTo>
                  <a:lnTo>
                    <a:pt x="1424305" y="428498"/>
                  </a:lnTo>
                  <a:lnTo>
                    <a:pt x="1424305" y="438658"/>
                  </a:lnTo>
                  <a:lnTo>
                    <a:pt x="1449705" y="438658"/>
                  </a:lnTo>
                  <a:lnTo>
                    <a:pt x="1449705" y="428498"/>
                  </a:lnTo>
                  <a:close/>
                </a:path>
                <a:path w="2305050" h="775335">
                  <a:moveTo>
                    <a:pt x="1465580" y="0"/>
                  </a:moveTo>
                  <a:lnTo>
                    <a:pt x="1437005" y="0"/>
                  </a:lnTo>
                  <a:lnTo>
                    <a:pt x="1437005" y="10160"/>
                  </a:lnTo>
                  <a:lnTo>
                    <a:pt x="1465580" y="10160"/>
                  </a:lnTo>
                  <a:lnTo>
                    <a:pt x="1465580" y="0"/>
                  </a:lnTo>
                  <a:close/>
                </a:path>
                <a:path w="2305050" h="775335">
                  <a:moveTo>
                    <a:pt x="1491615" y="428498"/>
                  </a:moveTo>
                  <a:lnTo>
                    <a:pt x="1465580" y="428498"/>
                  </a:lnTo>
                  <a:lnTo>
                    <a:pt x="1465580" y="438658"/>
                  </a:lnTo>
                  <a:lnTo>
                    <a:pt x="1491615" y="438658"/>
                  </a:lnTo>
                  <a:lnTo>
                    <a:pt x="1491615" y="428498"/>
                  </a:lnTo>
                  <a:close/>
                </a:path>
                <a:path w="2305050" h="775335">
                  <a:moveTo>
                    <a:pt x="1503680" y="0"/>
                  </a:moveTo>
                  <a:lnTo>
                    <a:pt x="1478280" y="0"/>
                  </a:lnTo>
                  <a:lnTo>
                    <a:pt x="1478280" y="10160"/>
                  </a:lnTo>
                  <a:lnTo>
                    <a:pt x="1503680" y="10160"/>
                  </a:lnTo>
                  <a:lnTo>
                    <a:pt x="1503680" y="0"/>
                  </a:lnTo>
                  <a:close/>
                </a:path>
                <a:path w="2305050" h="775335">
                  <a:moveTo>
                    <a:pt x="1529080" y="428498"/>
                  </a:moveTo>
                  <a:lnTo>
                    <a:pt x="1503680" y="428498"/>
                  </a:lnTo>
                  <a:lnTo>
                    <a:pt x="1503680" y="438658"/>
                  </a:lnTo>
                  <a:lnTo>
                    <a:pt x="1529080" y="438658"/>
                  </a:lnTo>
                  <a:lnTo>
                    <a:pt x="1529080" y="428498"/>
                  </a:lnTo>
                  <a:close/>
                </a:path>
                <a:path w="2305050" h="775335">
                  <a:moveTo>
                    <a:pt x="1544955" y="0"/>
                  </a:moveTo>
                  <a:lnTo>
                    <a:pt x="1517015" y="0"/>
                  </a:lnTo>
                  <a:lnTo>
                    <a:pt x="1517015" y="10160"/>
                  </a:lnTo>
                  <a:lnTo>
                    <a:pt x="1544955" y="10160"/>
                  </a:lnTo>
                  <a:lnTo>
                    <a:pt x="1544955" y="0"/>
                  </a:lnTo>
                  <a:close/>
                </a:path>
                <a:path w="2305050" h="775335">
                  <a:moveTo>
                    <a:pt x="1570355" y="428498"/>
                  </a:moveTo>
                  <a:lnTo>
                    <a:pt x="1544955" y="428498"/>
                  </a:lnTo>
                  <a:lnTo>
                    <a:pt x="1544955" y="438658"/>
                  </a:lnTo>
                  <a:lnTo>
                    <a:pt x="1570355" y="438658"/>
                  </a:lnTo>
                  <a:lnTo>
                    <a:pt x="1570355" y="428498"/>
                  </a:lnTo>
                  <a:close/>
                </a:path>
                <a:path w="2305050" h="775335">
                  <a:moveTo>
                    <a:pt x="1583055" y="0"/>
                  </a:moveTo>
                  <a:lnTo>
                    <a:pt x="1557655" y="0"/>
                  </a:lnTo>
                  <a:lnTo>
                    <a:pt x="1557655" y="10160"/>
                  </a:lnTo>
                  <a:lnTo>
                    <a:pt x="1583055" y="10160"/>
                  </a:lnTo>
                  <a:lnTo>
                    <a:pt x="1583055" y="0"/>
                  </a:lnTo>
                  <a:close/>
                </a:path>
                <a:path w="2305050" h="775335">
                  <a:moveTo>
                    <a:pt x="1609090" y="428498"/>
                  </a:moveTo>
                  <a:lnTo>
                    <a:pt x="1583690" y="428498"/>
                  </a:lnTo>
                  <a:lnTo>
                    <a:pt x="1583690" y="438658"/>
                  </a:lnTo>
                  <a:lnTo>
                    <a:pt x="1609090" y="438658"/>
                  </a:lnTo>
                  <a:lnTo>
                    <a:pt x="1609090" y="428498"/>
                  </a:lnTo>
                  <a:close/>
                </a:path>
                <a:path w="2305050" h="775335">
                  <a:moveTo>
                    <a:pt x="1624330" y="0"/>
                  </a:moveTo>
                  <a:lnTo>
                    <a:pt x="1596390" y="0"/>
                  </a:lnTo>
                  <a:lnTo>
                    <a:pt x="1596390" y="10160"/>
                  </a:lnTo>
                  <a:lnTo>
                    <a:pt x="1624330" y="10160"/>
                  </a:lnTo>
                  <a:lnTo>
                    <a:pt x="1624330" y="0"/>
                  </a:lnTo>
                  <a:close/>
                </a:path>
                <a:path w="2305050" h="775335">
                  <a:moveTo>
                    <a:pt x="1649730" y="428498"/>
                  </a:moveTo>
                  <a:lnTo>
                    <a:pt x="1624330" y="428498"/>
                  </a:lnTo>
                  <a:lnTo>
                    <a:pt x="1624330" y="438658"/>
                  </a:lnTo>
                  <a:lnTo>
                    <a:pt x="1649730" y="438658"/>
                  </a:lnTo>
                  <a:lnTo>
                    <a:pt x="1649730" y="428498"/>
                  </a:lnTo>
                  <a:close/>
                </a:path>
                <a:path w="2305050" h="775335">
                  <a:moveTo>
                    <a:pt x="1663065" y="0"/>
                  </a:moveTo>
                  <a:lnTo>
                    <a:pt x="1637665" y="0"/>
                  </a:lnTo>
                  <a:lnTo>
                    <a:pt x="1637665" y="10160"/>
                  </a:lnTo>
                  <a:lnTo>
                    <a:pt x="1663065" y="10160"/>
                  </a:lnTo>
                  <a:lnTo>
                    <a:pt x="1663065" y="0"/>
                  </a:lnTo>
                  <a:close/>
                </a:path>
                <a:path w="2305050" h="775335">
                  <a:moveTo>
                    <a:pt x="1688465" y="428498"/>
                  </a:moveTo>
                  <a:lnTo>
                    <a:pt x="1663065" y="428498"/>
                  </a:lnTo>
                  <a:lnTo>
                    <a:pt x="1663065" y="438658"/>
                  </a:lnTo>
                  <a:lnTo>
                    <a:pt x="1688465" y="438658"/>
                  </a:lnTo>
                  <a:lnTo>
                    <a:pt x="1688465" y="428498"/>
                  </a:lnTo>
                  <a:close/>
                </a:path>
                <a:path w="2305050" h="775335">
                  <a:moveTo>
                    <a:pt x="1703705" y="0"/>
                  </a:moveTo>
                  <a:lnTo>
                    <a:pt x="1675130" y="0"/>
                  </a:lnTo>
                  <a:lnTo>
                    <a:pt x="1675130" y="10160"/>
                  </a:lnTo>
                  <a:lnTo>
                    <a:pt x="1703705" y="10160"/>
                  </a:lnTo>
                  <a:lnTo>
                    <a:pt x="1703705" y="0"/>
                  </a:lnTo>
                  <a:close/>
                </a:path>
                <a:path w="2305050" h="775335">
                  <a:moveTo>
                    <a:pt x="1729740" y="428498"/>
                  </a:moveTo>
                  <a:lnTo>
                    <a:pt x="1704340" y="428498"/>
                  </a:lnTo>
                  <a:lnTo>
                    <a:pt x="1704340" y="438658"/>
                  </a:lnTo>
                  <a:lnTo>
                    <a:pt x="1729740" y="438658"/>
                  </a:lnTo>
                  <a:lnTo>
                    <a:pt x="1729740" y="428498"/>
                  </a:lnTo>
                  <a:close/>
                </a:path>
                <a:path w="2305050" h="775335">
                  <a:moveTo>
                    <a:pt x="1742440" y="0"/>
                  </a:moveTo>
                  <a:lnTo>
                    <a:pt x="1717040" y="0"/>
                  </a:lnTo>
                  <a:lnTo>
                    <a:pt x="1717040" y="10160"/>
                  </a:lnTo>
                  <a:lnTo>
                    <a:pt x="1742440" y="10160"/>
                  </a:lnTo>
                  <a:lnTo>
                    <a:pt x="1742440" y="0"/>
                  </a:lnTo>
                  <a:close/>
                </a:path>
                <a:path w="2305050" h="775335">
                  <a:moveTo>
                    <a:pt x="1767840" y="428498"/>
                  </a:moveTo>
                  <a:lnTo>
                    <a:pt x="1742440" y="428498"/>
                  </a:lnTo>
                  <a:lnTo>
                    <a:pt x="1742440" y="438658"/>
                  </a:lnTo>
                  <a:lnTo>
                    <a:pt x="1767840" y="438658"/>
                  </a:lnTo>
                  <a:lnTo>
                    <a:pt x="1767840" y="428498"/>
                  </a:lnTo>
                  <a:close/>
                </a:path>
                <a:path w="2305050" h="775335">
                  <a:moveTo>
                    <a:pt x="1783715" y="0"/>
                  </a:moveTo>
                  <a:lnTo>
                    <a:pt x="1755140" y="0"/>
                  </a:lnTo>
                  <a:lnTo>
                    <a:pt x="1755140" y="10160"/>
                  </a:lnTo>
                  <a:lnTo>
                    <a:pt x="1783715" y="10160"/>
                  </a:lnTo>
                  <a:lnTo>
                    <a:pt x="1783715" y="0"/>
                  </a:lnTo>
                  <a:close/>
                </a:path>
                <a:path w="2305050" h="775335">
                  <a:moveTo>
                    <a:pt x="1809115" y="428498"/>
                  </a:moveTo>
                  <a:lnTo>
                    <a:pt x="1783715" y="428498"/>
                  </a:lnTo>
                  <a:lnTo>
                    <a:pt x="1783715" y="438658"/>
                  </a:lnTo>
                  <a:lnTo>
                    <a:pt x="1809115" y="438658"/>
                  </a:lnTo>
                  <a:lnTo>
                    <a:pt x="1809115" y="428498"/>
                  </a:lnTo>
                  <a:close/>
                </a:path>
                <a:path w="2305050" h="775335">
                  <a:moveTo>
                    <a:pt x="1821815" y="0"/>
                  </a:moveTo>
                  <a:lnTo>
                    <a:pt x="1796415" y="0"/>
                  </a:lnTo>
                  <a:lnTo>
                    <a:pt x="1796415" y="10160"/>
                  </a:lnTo>
                  <a:lnTo>
                    <a:pt x="1821815" y="10160"/>
                  </a:lnTo>
                  <a:lnTo>
                    <a:pt x="1821815" y="0"/>
                  </a:lnTo>
                  <a:close/>
                </a:path>
                <a:path w="2305050" h="775335">
                  <a:moveTo>
                    <a:pt x="1847215" y="428498"/>
                  </a:moveTo>
                  <a:lnTo>
                    <a:pt x="1821815" y="428498"/>
                  </a:lnTo>
                  <a:lnTo>
                    <a:pt x="1821815" y="438658"/>
                  </a:lnTo>
                  <a:lnTo>
                    <a:pt x="1847215" y="438658"/>
                  </a:lnTo>
                  <a:lnTo>
                    <a:pt x="1847215" y="428498"/>
                  </a:lnTo>
                  <a:close/>
                </a:path>
                <a:path w="2305050" h="775335">
                  <a:moveTo>
                    <a:pt x="1863090" y="0"/>
                  </a:moveTo>
                  <a:lnTo>
                    <a:pt x="1834515" y="0"/>
                  </a:lnTo>
                  <a:lnTo>
                    <a:pt x="1834515" y="10160"/>
                  </a:lnTo>
                  <a:lnTo>
                    <a:pt x="1863090" y="10160"/>
                  </a:lnTo>
                  <a:lnTo>
                    <a:pt x="1863090" y="0"/>
                  </a:lnTo>
                  <a:close/>
                </a:path>
                <a:path w="2305050" h="775335">
                  <a:moveTo>
                    <a:pt x="1888490" y="428498"/>
                  </a:moveTo>
                  <a:lnTo>
                    <a:pt x="1863090" y="428498"/>
                  </a:lnTo>
                  <a:lnTo>
                    <a:pt x="1863090" y="438658"/>
                  </a:lnTo>
                  <a:lnTo>
                    <a:pt x="1888490" y="438658"/>
                  </a:lnTo>
                  <a:lnTo>
                    <a:pt x="1888490" y="428498"/>
                  </a:lnTo>
                  <a:close/>
                </a:path>
                <a:path w="2305050" h="775335">
                  <a:moveTo>
                    <a:pt x="1901190" y="0"/>
                  </a:moveTo>
                  <a:lnTo>
                    <a:pt x="1875790" y="0"/>
                  </a:lnTo>
                  <a:lnTo>
                    <a:pt x="1875790" y="10160"/>
                  </a:lnTo>
                  <a:lnTo>
                    <a:pt x="1901190" y="10160"/>
                  </a:lnTo>
                  <a:lnTo>
                    <a:pt x="1901190" y="0"/>
                  </a:lnTo>
                  <a:close/>
                </a:path>
                <a:path w="2305050" h="775335">
                  <a:moveTo>
                    <a:pt x="1929765" y="428498"/>
                  </a:moveTo>
                  <a:lnTo>
                    <a:pt x="1901190" y="428498"/>
                  </a:lnTo>
                  <a:lnTo>
                    <a:pt x="1901190" y="438658"/>
                  </a:lnTo>
                  <a:lnTo>
                    <a:pt x="1929765" y="438658"/>
                  </a:lnTo>
                  <a:lnTo>
                    <a:pt x="1929765" y="428498"/>
                  </a:lnTo>
                  <a:close/>
                </a:path>
                <a:path w="2305050" h="775335">
                  <a:moveTo>
                    <a:pt x="1942465" y="0"/>
                  </a:moveTo>
                  <a:lnTo>
                    <a:pt x="1913890" y="0"/>
                  </a:lnTo>
                  <a:lnTo>
                    <a:pt x="1913890" y="10160"/>
                  </a:lnTo>
                  <a:lnTo>
                    <a:pt x="1942465" y="10160"/>
                  </a:lnTo>
                  <a:lnTo>
                    <a:pt x="1942465" y="0"/>
                  </a:lnTo>
                  <a:close/>
                </a:path>
                <a:path w="2305050" h="775335">
                  <a:moveTo>
                    <a:pt x="1967865" y="428498"/>
                  </a:moveTo>
                  <a:lnTo>
                    <a:pt x="1942465" y="428498"/>
                  </a:lnTo>
                  <a:lnTo>
                    <a:pt x="1942465" y="438658"/>
                  </a:lnTo>
                  <a:lnTo>
                    <a:pt x="1967865" y="438658"/>
                  </a:lnTo>
                  <a:lnTo>
                    <a:pt x="1967865" y="428498"/>
                  </a:lnTo>
                  <a:close/>
                </a:path>
                <a:path w="2305050" h="775335">
                  <a:moveTo>
                    <a:pt x="1981200" y="0"/>
                  </a:moveTo>
                  <a:lnTo>
                    <a:pt x="1955165" y="0"/>
                  </a:lnTo>
                  <a:lnTo>
                    <a:pt x="1955165" y="10160"/>
                  </a:lnTo>
                  <a:lnTo>
                    <a:pt x="1981200" y="10160"/>
                  </a:lnTo>
                  <a:lnTo>
                    <a:pt x="1981200" y="0"/>
                  </a:lnTo>
                  <a:close/>
                </a:path>
                <a:path w="2305050" h="775335">
                  <a:moveTo>
                    <a:pt x="2009140" y="428498"/>
                  </a:moveTo>
                  <a:lnTo>
                    <a:pt x="1981200" y="428498"/>
                  </a:lnTo>
                  <a:lnTo>
                    <a:pt x="1981200" y="438658"/>
                  </a:lnTo>
                  <a:lnTo>
                    <a:pt x="2009140" y="438658"/>
                  </a:lnTo>
                  <a:lnTo>
                    <a:pt x="2009140" y="428498"/>
                  </a:lnTo>
                  <a:close/>
                </a:path>
                <a:path w="2305050" h="775335">
                  <a:moveTo>
                    <a:pt x="2021840" y="0"/>
                  </a:moveTo>
                  <a:lnTo>
                    <a:pt x="1996440" y="0"/>
                  </a:lnTo>
                  <a:lnTo>
                    <a:pt x="1996440" y="10160"/>
                  </a:lnTo>
                  <a:lnTo>
                    <a:pt x="2021840" y="10160"/>
                  </a:lnTo>
                  <a:lnTo>
                    <a:pt x="2021840" y="0"/>
                  </a:lnTo>
                  <a:close/>
                </a:path>
                <a:path w="2305050" h="775335">
                  <a:moveTo>
                    <a:pt x="2047240" y="428498"/>
                  </a:moveTo>
                  <a:lnTo>
                    <a:pt x="2021840" y="428498"/>
                  </a:lnTo>
                  <a:lnTo>
                    <a:pt x="2021840" y="438658"/>
                  </a:lnTo>
                  <a:lnTo>
                    <a:pt x="2047240" y="438658"/>
                  </a:lnTo>
                  <a:lnTo>
                    <a:pt x="2047240" y="428498"/>
                  </a:lnTo>
                  <a:close/>
                </a:path>
                <a:path w="2305050" h="775335">
                  <a:moveTo>
                    <a:pt x="2059940" y="0"/>
                  </a:moveTo>
                  <a:lnTo>
                    <a:pt x="2034540" y="0"/>
                  </a:lnTo>
                  <a:lnTo>
                    <a:pt x="2034540" y="10160"/>
                  </a:lnTo>
                  <a:lnTo>
                    <a:pt x="2059940" y="10160"/>
                  </a:lnTo>
                  <a:lnTo>
                    <a:pt x="2059940" y="0"/>
                  </a:lnTo>
                  <a:close/>
                </a:path>
                <a:path w="2305050" h="775335">
                  <a:moveTo>
                    <a:pt x="2088515" y="428498"/>
                  </a:moveTo>
                  <a:lnTo>
                    <a:pt x="2059940" y="428498"/>
                  </a:lnTo>
                  <a:lnTo>
                    <a:pt x="2059940" y="438658"/>
                  </a:lnTo>
                  <a:lnTo>
                    <a:pt x="2088515" y="438658"/>
                  </a:lnTo>
                  <a:lnTo>
                    <a:pt x="2088515" y="428498"/>
                  </a:lnTo>
                  <a:close/>
                </a:path>
                <a:path w="2305050" h="775335">
                  <a:moveTo>
                    <a:pt x="2101850" y="0"/>
                  </a:moveTo>
                  <a:lnTo>
                    <a:pt x="2076450" y="0"/>
                  </a:lnTo>
                  <a:lnTo>
                    <a:pt x="2076450" y="10160"/>
                  </a:lnTo>
                  <a:lnTo>
                    <a:pt x="2101850" y="10160"/>
                  </a:lnTo>
                  <a:lnTo>
                    <a:pt x="2101850" y="0"/>
                  </a:lnTo>
                  <a:close/>
                </a:path>
                <a:path w="2305050" h="775335">
                  <a:moveTo>
                    <a:pt x="2127250" y="428498"/>
                  </a:moveTo>
                  <a:lnTo>
                    <a:pt x="2101850" y="428498"/>
                  </a:lnTo>
                  <a:lnTo>
                    <a:pt x="2101850" y="438658"/>
                  </a:lnTo>
                  <a:lnTo>
                    <a:pt x="2127250" y="438658"/>
                  </a:lnTo>
                  <a:lnTo>
                    <a:pt x="2127250" y="428498"/>
                  </a:lnTo>
                  <a:close/>
                </a:path>
                <a:path w="2305050" h="775335">
                  <a:moveTo>
                    <a:pt x="2139315" y="0"/>
                  </a:moveTo>
                  <a:lnTo>
                    <a:pt x="2113915" y="0"/>
                  </a:lnTo>
                  <a:lnTo>
                    <a:pt x="2113915" y="10160"/>
                  </a:lnTo>
                  <a:lnTo>
                    <a:pt x="2139315" y="10160"/>
                  </a:lnTo>
                  <a:lnTo>
                    <a:pt x="2139315" y="0"/>
                  </a:lnTo>
                  <a:close/>
                </a:path>
                <a:path w="2305050" h="775335">
                  <a:moveTo>
                    <a:pt x="2167890" y="428498"/>
                  </a:moveTo>
                  <a:lnTo>
                    <a:pt x="2139315" y="428498"/>
                  </a:lnTo>
                  <a:lnTo>
                    <a:pt x="2139315" y="438658"/>
                  </a:lnTo>
                  <a:lnTo>
                    <a:pt x="2167890" y="438658"/>
                  </a:lnTo>
                  <a:lnTo>
                    <a:pt x="2167890" y="428498"/>
                  </a:lnTo>
                  <a:close/>
                </a:path>
                <a:path w="2305050" h="775335">
                  <a:moveTo>
                    <a:pt x="2181225" y="0"/>
                  </a:moveTo>
                  <a:lnTo>
                    <a:pt x="2155825" y="0"/>
                  </a:lnTo>
                  <a:lnTo>
                    <a:pt x="2155825" y="10160"/>
                  </a:lnTo>
                  <a:lnTo>
                    <a:pt x="2181225" y="10160"/>
                  </a:lnTo>
                  <a:lnTo>
                    <a:pt x="2181225" y="0"/>
                  </a:lnTo>
                  <a:close/>
                </a:path>
                <a:path w="2305050" h="775335">
                  <a:moveTo>
                    <a:pt x="2206625" y="428498"/>
                  </a:moveTo>
                  <a:lnTo>
                    <a:pt x="2181225" y="428498"/>
                  </a:lnTo>
                  <a:lnTo>
                    <a:pt x="2181225" y="438658"/>
                  </a:lnTo>
                  <a:lnTo>
                    <a:pt x="2206625" y="438658"/>
                  </a:lnTo>
                  <a:lnTo>
                    <a:pt x="2206625" y="428498"/>
                  </a:lnTo>
                  <a:close/>
                </a:path>
                <a:path w="2305050" h="775335">
                  <a:moveTo>
                    <a:pt x="2219325" y="0"/>
                  </a:moveTo>
                  <a:lnTo>
                    <a:pt x="2193925" y="0"/>
                  </a:lnTo>
                  <a:lnTo>
                    <a:pt x="2193925" y="10160"/>
                  </a:lnTo>
                  <a:lnTo>
                    <a:pt x="2219325" y="10160"/>
                  </a:lnTo>
                  <a:lnTo>
                    <a:pt x="2219325" y="0"/>
                  </a:lnTo>
                  <a:close/>
                </a:path>
                <a:path w="2305050" h="775335">
                  <a:moveTo>
                    <a:pt x="2247900" y="428498"/>
                  </a:moveTo>
                  <a:lnTo>
                    <a:pt x="2218690" y="428498"/>
                  </a:lnTo>
                  <a:lnTo>
                    <a:pt x="2218690" y="438658"/>
                  </a:lnTo>
                  <a:lnTo>
                    <a:pt x="2247900" y="438658"/>
                  </a:lnTo>
                  <a:lnTo>
                    <a:pt x="2247900" y="428498"/>
                  </a:lnTo>
                  <a:close/>
                </a:path>
                <a:path w="2305050" h="775335">
                  <a:moveTo>
                    <a:pt x="2260600" y="0"/>
                  </a:moveTo>
                  <a:lnTo>
                    <a:pt x="2234565" y="0"/>
                  </a:lnTo>
                  <a:lnTo>
                    <a:pt x="2234565" y="10160"/>
                  </a:lnTo>
                  <a:lnTo>
                    <a:pt x="2260600" y="10160"/>
                  </a:lnTo>
                  <a:lnTo>
                    <a:pt x="2260600" y="0"/>
                  </a:lnTo>
                  <a:close/>
                </a:path>
                <a:path w="2305050" h="775335">
                  <a:moveTo>
                    <a:pt x="2286000" y="428498"/>
                  </a:moveTo>
                  <a:lnTo>
                    <a:pt x="2260600" y="428498"/>
                  </a:lnTo>
                  <a:lnTo>
                    <a:pt x="2260600" y="438658"/>
                  </a:lnTo>
                  <a:lnTo>
                    <a:pt x="2286000" y="438658"/>
                  </a:lnTo>
                  <a:lnTo>
                    <a:pt x="2286000" y="428498"/>
                  </a:lnTo>
                  <a:close/>
                </a:path>
                <a:path w="2305050" h="775335">
                  <a:moveTo>
                    <a:pt x="2305050" y="410083"/>
                  </a:moveTo>
                  <a:lnTo>
                    <a:pt x="2289175" y="410083"/>
                  </a:lnTo>
                  <a:lnTo>
                    <a:pt x="2289175" y="431038"/>
                  </a:lnTo>
                  <a:lnTo>
                    <a:pt x="2305050" y="431038"/>
                  </a:lnTo>
                  <a:lnTo>
                    <a:pt x="2305050" y="410083"/>
                  </a:lnTo>
                  <a:close/>
                </a:path>
                <a:path w="2305050" h="775335">
                  <a:moveTo>
                    <a:pt x="2305050" y="49530"/>
                  </a:moveTo>
                  <a:lnTo>
                    <a:pt x="2289175" y="49530"/>
                  </a:lnTo>
                  <a:lnTo>
                    <a:pt x="2289175" y="70485"/>
                  </a:lnTo>
                  <a:lnTo>
                    <a:pt x="2305050" y="70485"/>
                  </a:lnTo>
                  <a:lnTo>
                    <a:pt x="2305050" y="49530"/>
                  </a:lnTo>
                  <a:close/>
                </a:path>
                <a:path w="2305050" h="775335">
                  <a:moveTo>
                    <a:pt x="2305050" y="18415"/>
                  </a:moveTo>
                  <a:lnTo>
                    <a:pt x="2289175" y="18415"/>
                  </a:lnTo>
                  <a:lnTo>
                    <a:pt x="2289175" y="39370"/>
                  </a:lnTo>
                  <a:lnTo>
                    <a:pt x="2305050" y="39370"/>
                  </a:lnTo>
                  <a:lnTo>
                    <a:pt x="2305050" y="18415"/>
                  </a:lnTo>
                  <a:close/>
                </a:path>
                <a:path w="2305050" h="775335">
                  <a:moveTo>
                    <a:pt x="2305050" y="0"/>
                  </a:moveTo>
                  <a:lnTo>
                    <a:pt x="2273300" y="0"/>
                  </a:lnTo>
                  <a:lnTo>
                    <a:pt x="2273300" y="10160"/>
                  </a:lnTo>
                  <a:lnTo>
                    <a:pt x="2298700" y="10160"/>
                  </a:lnTo>
                  <a:lnTo>
                    <a:pt x="2305050" y="5080"/>
                  </a:lnTo>
                  <a:lnTo>
                    <a:pt x="2305050" y="0"/>
                  </a:lnTo>
                  <a:close/>
                </a:path>
              </a:pathLst>
            </a:custGeom>
            <a:solidFill>
              <a:srgbClr val="1F1A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133850" y="4111752"/>
              <a:ext cx="175260" cy="169544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198876" y="4078224"/>
              <a:ext cx="1484376" cy="234695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500146" y="4078224"/>
              <a:ext cx="880750" cy="234695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/>
          <p:nvPr/>
        </p:nvSpPr>
        <p:spPr>
          <a:xfrm>
            <a:off x="5565647" y="4116323"/>
            <a:ext cx="173736" cy="167639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852159" y="4116323"/>
            <a:ext cx="173736" cy="167639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137147" y="4116323"/>
            <a:ext cx="173736" cy="167639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6" name="object 46"/>
          <p:cNvGraphicFramePr>
            <a:graphicFrameLocks noGrp="1"/>
          </p:cNvGraphicFramePr>
          <p:nvPr/>
        </p:nvGraphicFramePr>
        <p:xfrm>
          <a:off x="3143504" y="2741676"/>
          <a:ext cx="1529713" cy="2072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8770"/>
                <a:gridCol w="298450"/>
                <a:gridCol w="298449"/>
                <a:gridCol w="298450"/>
                <a:gridCol w="315594"/>
              </a:tblGrid>
              <a:tr h="2072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8879" y="636778"/>
            <a:ext cx="21145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95" dirty="0">
                <a:latin typeface="Times New Roman"/>
                <a:cs typeface="Times New Roman"/>
              </a:rPr>
              <a:t>D</a:t>
            </a:r>
            <a:r>
              <a:rPr sz="2400" b="1" spc="-65" dirty="0">
                <a:latin typeface="Times New Roman"/>
                <a:cs typeface="Times New Roman"/>
              </a:rPr>
              <a:t>r</a:t>
            </a:r>
            <a:r>
              <a:rPr sz="2400" b="1" spc="-50" dirty="0">
                <a:latin typeface="Times New Roman"/>
                <a:cs typeface="Times New Roman"/>
              </a:rPr>
              <a:t>a</a:t>
            </a:r>
            <a:r>
              <a:rPr sz="2400" b="1" spc="-95" dirty="0">
                <a:latin typeface="Times New Roman"/>
                <a:cs typeface="Times New Roman"/>
              </a:rPr>
              <a:t>wb</a:t>
            </a:r>
            <a:r>
              <a:rPr sz="2400" b="1" spc="-55" dirty="0">
                <a:latin typeface="Times New Roman"/>
                <a:cs typeface="Times New Roman"/>
              </a:rPr>
              <a:t>a</a:t>
            </a:r>
            <a:r>
              <a:rPr sz="2400" b="1" spc="-65" dirty="0">
                <a:latin typeface="Times New Roman"/>
                <a:cs typeface="Times New Roman"/>
              </a:rPr>
              <a:t>c</a:t>
            </a:r>
            <a:r>
              <a:rPr sz="2400" b="1" spc="-75" dirty="0">
                <a:latin typeface="Times New Roman"/>
                <a:cs typeface="Times New Roman"/>
              </a:rPr>
              <a:t>k</a:t>
            </a:r>
            <a:r>
              <a:rPr sz="2400" b="1" spc="-40" dirty="0">
                <a:latin typeface="Times New Roman"/>
                <a:cs typeface="Times New Roman"/>
              </a:rPr>
              <a:t>s</a:t>
            </a:r>
            <a:r>
              <a:rPr sz="2400" b="1" spc="-35" dirty="0">
                <a:latin typeface="Times New Roman"/>
                <a:cs typeface="Times New Roman"/>
              </a:rPr>
              <a:t>-</a:t>
            </a:r>
            <a:r>
              <a:rPr sz="2400" b="1" spc="-95" dirty="0">
                <a:latin typeface="Times New Roman"/>
                <a:cs typeface="Times New Roman"/>
              </a:rPr>
              <a:t>V</a:t>
            </a:r>
            <a:r>
              <a:rPr sz="2400" b="1" spc="-80" dirty="0">
                <a:latin typeface="Times New Roman"/>
                <a:cs typeface="Times New Roman"/>
              </a:rPr>
              <a:t>B</a:t>
            </a:r>
            <a:r>
              <a:rPr sz="2400" b="1" spc="-95" dirty="0">
                <a:latin typeface="Times New Roman"/>
                <a:cs typeface="Times New Roman"/>
              </a:rPr>
              <a:t>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416" y="1467357"/>
            <a:ext cx="8087995" cy="206756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529590" marR="10160" indent="-515620">
              <a:lnSpc>
                <a:spcPts val="2300"/>
              </a:lnSpc>
              <a:spcBef>
                <a:spcPts val="265"/>
              </a:spcBef>
              <a:buClr>
                <a:srgbClr val="006497"/>
              </a:buClr>
              <a:buSzPct val="120000"/>
              <a:buFont typeface="Arial"/>
              <a:buAutoNum type="arabicPeriod"/>
              <a:tabLst>
                <a:tab pos="528955" algn="l"/>
                <a:tab pos="530225" algn="l"/>
              </a:tabLst>
            </a:pPr>
            <a:r>
              <a:rPr sz="2000" b="1" spc="-175" dirty="0">
                <a:latin typeface="Times New Roman"/>
                <a:cs typeface="Times New Roman"/>
              </a:rPr>
              <a:t>Why </a:t>
            </a:r>
            <a:r>
              <a:rPr sz="2000" b="1" spc="-95" dirty="0">
                <a:latin typeface="Times New Roman"/>
                <a:cs typeface="Times New Roman"/>
              </a:rPr>
              <a:t>in </a:t>
            </a:r>
            <a:r>
              <a:rPr sz="2000" b="1" spc="-120" dirty="0">
                <a:latin typeface="Times New Roman"/>
                <a:cs typeface="Times New Roman"/>
              </a:rPr>
              <a:t>some complexes </a:t>
            </a:r>
            <a:r>
              <a:rPr sz="2000" b="1" spc="-100" dirty="0">
                <a:latin typeface="Times New Roman"/>
                <a:cs typeface="Times New Roman"/>
              </a:rPr>
              <a:t>the </a:t>
            </a:r>
            <a:r>
              <a:rPr sz="2000" b="1" spc="-95" dirty="0">
                <a:latin typeface="Times New Roman"/>
                <a:cs typeface="Times New Roman"/>
              </a:rPr>
              <a:t>electrons </a:t>
            </a:r>
            <a:r>
              <a:rPr sz="2000" b="1" spc="-114" dirty="0">
                <a:latin typeface="Times New Roman"/>
                <a:cs typeface="Times New Roman"/>
              </a:rPr>
              <a:t>must </a:t>
            </a:r>
            <a:r>
              <a:rPr sz="2000" b="1" spc="-110" dirty="0">
                <a:latin typeface="Times New Roman"/>
                <a:cs typeface="Times New Roman"/>
              </a:rPr>
              <a:t>be </a:t>
            </a:r>
            <a:r>
              <a:rPr sz="2000" b="1" spc="-114" dirty="0">
                <a:latin typeface="Times New Roman"/>
                <a:cs typeface="Times New Roman"/>
              </a:rPr>
              <a:t>rearranged </a:t>
            </a:r>
            <a:r>
              <a:rPr sz="2000" b="1" dirty="0">
                <a:latin typeface="Times New Roman"/>
                <a:cs typeface="Times New Roman"/>
              </a:rPr>
              <a:t>against </a:t>
            </a:r>
            <a:r>
              <a:rPr sz="2000" b="1" spc="-35" dirty="0">
                <a:latin typeface="Times New Roman"/>
                <a:cs typeface="Times New Roman"/>
              </a:rPr>
              <a:t>Hund’s  </a:t>
            </a:r>
            <a:r>
              <a:rPr sz="2000" b="1" spc="-5" dirty="0">
                <a:latin typeface="Times New Roman"/>
                <a:cs typeface="Times New Roman"/>
              </a:rPr>
              <a:t>Rule?-not</a:t>
            </a:r>
            <a:r>
              <a:rPr sz="2000" b="1" spc="-19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explained</a:t>
            </a:r>
            <a:endParaRPr sz="2000">
              <a:latin typeface="Times New Roman"/>
              <a:cs typeface="Times New Roman"/>
            </a:endParaRPr>
          </a:p>
          <a:p>
            <a:pPr marL="529590" indent="-517525">
              <a:lnSpc>
                <a:spcPct val="100000"/>
              </a:lnSpc>
              <a:spcBef>
                <a:spcPts val="505"/>
              </a:spcBef>
              <a:buClr>
                <a:srgbClr val="006497"/>
              </a:buClr>
              <a:buSzPct val="120000"/>
              <a:buFont typeface="Arial"/>
              <a:buAutoNum type="arabicPeriod"/>
              <a:tabLst>
                <a:tab pos="528955" algn="l"/>
                <a:tab pos="530225" algn="l"/>
              </a:tabLst>
            </a:pPr>
            <a:r>
              <a:rPr sz="2000" b="1" spc="5" dirty="0">
                <a:latin typeface="Times New Roman"/>
                <a:cs typeface="Times New Roman"/>
              </a:rPr>
              <a:t>Existenceof</a:t>
            </a:r>
            <a:r>
              <a:rPr sz="2000" b="1" spc="-310" dirty="0">
                <a:latin typeface="Times New Roman"/>
                <a:cs typeface="Times New Roman"/>
              </a:rPr>
              <a:t> </a:t>
            </a:r>
            <a:r>
              <a:rPr sz="2000" b="1" spc="15" dirty="0">
                <a:latin typeface="Times New Roman"/>
                <a:cs typeface="Times New Roman"/>
              </a:rPr>
              <a:t>innerandouterorbitals-notexplained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006497"/>
              </a:buClr>
              <a:buFont typeface="Arial"/>
              <a:buAutoNum type="arabicPeriod"/>
            </a:pPr>
            <a:endParaRPr sz="2650">
              <a:latin typeface="Times New Roman"/>
              <a:cs typeface="Times New Roman"/>
            </a:endParaRPr>
          </a:p>
          <a:p>
            <a:pPr marL="529590" marR="5080" indent="-515620">
              <a:lnSpc>
                <a:spcPct val="92400"/>
              </a:lnSpc>
              <a:spcBef>
                <a:spcPts val="5"/>
              </a:spcBef>
              <a:buClr>
                <a:srgbClr val="006497"/>
              </a:buClr>
              <a:buSzPct val="120000"/>
              <a:buFont typeface="Arial"/>
              <a:buAutoNum type="arabicPeriod"/>
              <a:tabLst>
                <a:tab pos="528955" algn="l"/>
                <a:tab pos="530225" algn="l"/>
                <a:tab pos="1416050" algn="l"/>
                <a:tab pos="2094864" algn="l"/>
                <a:tab pos="2862580" algn="l"/>
                <a:tab pos="3664585" algn="l"/>
                <a:tab pos="4331970" algn="l"/>
                <a:tab pos="4754245" algn="l"/>
                <a:tab pos="5746750" algn="l"/>
                <a:tab pos="6207125" algn="l"/>
                <a:tab pos="7187565" algn="l"/>
              </a:tabLst>
            </a:pPr>
            <a:r>
              <a:rPr sz="2000" b="1" spc="-105" dirty="0">
                <a:latin typeface="Times New Roman"/>
                <a:cs typeface="Times New Roman"/>
              </a:rPr>
              <a:t>In </a:t>
            </a:r>
            <a:r>
              <a:rPr sz="2000" b="1" spc="-114" dirty="0">
                <a:latin typeface="Times New Roman"/>
                <a:cs typeface="Times New Roman"/>
              </a:rPr>
              <a:t>some </a:t>
            </a:r>
            <a:r>
              <a:rPr sz="2000" b="1" spc="-110" dirty="0">
                <a:latin typeface="Times New Roman"/>
                <a:cs typeface="Times New Roman"/>
              </a:rPr>
              <a:t>complexes, </a:t>
            </a:r>
            <a:r>
              <a:rPr sz="2000" b="1" spc="-120" dirty="0">
                <a:latin typeface="Times New Roman"/>
                <a:cs typeface="Times New Roman"/>
              </a:rPr>
              <a:t>transfer </a:t>
            </a:r>
            <a:r>
              <a:rPr sz="2000" b="1" spc="-90" dirty="0">
                <a:latin typeface="Times New Roman"/>
                <a:cs typeface="Times New Roman"/>
              </a:rPr>
              <a:t>of </a:t>
            </a:r>
            <a:r>
              <a:rPr sz="2000" b="1" spc="-95" dirty="0">
                <a:latin typeface="Times New Roman"/>
                <a:cs typeface="Times New Roman"/>
              </a:rPr>
              <a:t>electron </a:t>
            </a:r>
            <a:r>
              <a:rPr sz="2000" b="1" spc="-130" dirty="0">
                <a:latin typeface="Times New Roman"/>
                <a:cs typeface="Times New Roman"/>
              </a:rPr>
              <a:t>from </a:t>
            </a:r>
            <a:r>
              <a:rPr sz="2000" b="1" spc="-105" dirty="0">
                <a:latin typeface="Times New Roman"/>
                <a:cs typeface="Times New Roman"/>
              </a:rPr>
              <a:t>lower energy </a:t>
            </a:r>
            <a:r>
              <a:rPr sz="2000" b="1" spc="-85" dirty="0">
                <a:latin typeface="Times New Roman"/>
                <a:cs typeface="Times New Roman"/>
              </a:rPr>
              <a:t>level </a:t>
            </a:r>
            <a:r>
              <a:rPr sz="2000" b="1" spc="-90" dirty="0">
                <a:latin typeface="Times New Roman"/>
                <a:cs typeface="Times New Roman"/>
              </a:rPr>
              <a:t>to </a:t>
            </a:r>
            <a:r>
              <a:rPr sz="2000" b="1" spc="-100" dirty="0">
                <a:latin typeface="Times New Roman"/>
                <a:cs typeface="Times New Roman"/>
              </a:rPr>
              <a:t>higher  </a:t>
            </a:r>
            <a:r>
              <a:rPr sz="2000" b="1" spc="-110" dirty="0">
                <a:latin typeface="Times New Roman"/>
                <a:cs typeface="Times New Roman"/>
              </a:rPr>
              <a:t>e</a:t>
            </a:r>
            <a:r>
              <a:rPr sz="2000" b="1" spc="-125" dirty="0">
                <a:latin typeface="Times New Roman"/>
                <a:cs typeface="Times New Roman"/>
              </a:rPr>
              <a:t>n</a:t>
            </a:r>
            <a:r>
              <a:rPr sz="2000" b="1" spc="-114" dirty="0">
                <a:latin typeface="Times New Roman"/>
                <a:cs typeface="Times New Roman"/>
              </a:rPr>
              <a:t>e</a:t>
            </a:r>
            <a:r>
              <a:rPr sz="2000" b="1" spc="-100" dirty="0">
                <a:latin typeface="Times New Roman"/>
                <a:cs typeface="Times New Roman"/>
              </a:rPr>
              <a:t>r</a:t>
            </a:r>
            <a:r>
              <a:rPr sz="2000" b="1" spc="-130" dirty="0">
                <a:latin typeface="Times New Roman"/>
                <a:cs typeface="Times New Roman"/>
              </a:rPr>
              <a:t>g</a:t>
            </a:r>
            <a:r>
              <a:rPr sz="2000" b="1" spc="-114" dirty="0">
                <a:latin typeface="Times New Roman"/>
                <a:cs typeface="Times New Roman"/>
              </a:rPr>
              <a:t>y</a:t>
            </a:r>
            <a:r>
              <a:rPr sz="2000" b="1" dirty="0">
                <a:latin typeface="Times New Roman"/>
                <a:cs typeface="Times New Roman"/>
              </a:rPr>
              <a:t>	</a:t>
            </a:r>
            <a:r>
              <a:rPr sz="2000" b="1" spc="-65" dirty="0">
                <a:latin typeface="Times New Roman"/>
                <a:cs typeface="Times New Roman"/>
              </a:rPr>
              <a:t>l</a:t>
            </a:r>
            <a:r>
              <a:rPr sz="2000" b="1" spc="-90" dirty="0">
                <a:latin typeface="Times New Roman"/>
                <a:cs typeface="Times New Roman"/>
              </a:rPr>
              <a:t>e</a:t>
            </a:r>
            <a:r>
              <a:rPr sz="2000" b="1" spc="-114" dirty="0">
                <a:latin typeface="Times New Roman"/>
                <a:cs typeface="Times New Roman"/>
              </a:rPr>
              <a:t>v</a:t>
            </a:r>
            <a:r>
              <a:rPr sz="2000" b="1" spc="-90" dirty="0">
                <a:latin typeface="Times New Roman"/>
                <a:cs typeface="Times New Roman"/>
              </a:rPr>
              <a:t>e</a:t>
            </a:r>
            <a:r>
              <a:rPr sz="2000" b="1" spc="-65" dirty="0">
                <a:latin typeface="Times New Roman"/>
                <a:cs typeface="Times New Roman"/>
              </a:rPr>
              <a:t>l</a:t>
            </a:r>
            <a:r>
              <a:rPr sz="2000" b="1" dirty="0">
                <a:latin typeface="Times New Roman"/>
                <a:cs typeface="Times New Roman"/>
              </a:rPr>
              <a:t>	</a:t>
            </a:r>
            <a:r>
              <a:rPr sz="2000" b="1" spc="-105" dirty="0">
                <a:latin typeface="Times New Roman"/>
                <a:cs typeface="Times New Roman"/>
              </a:rPr>
              <a:t>t</a:t>
            </a:r>
            <a:r>
              <a:rPr sz="2000" b="1" spc="-130" dirty="0">
                <a:latin typeface="Times New Roman"/>
                <a:cs typeface="Times New Roman"/>
              </a:rPr>
              <a:t>a</a:t>
            </a:r>
            <a:r>
              <a:rPr sz="2000" b="1" spc="-145" dirty="0">
                <a:latin typeface="Times New Roman"/>
                <a:cs typeface="Times New Roman"/>
              </a:rPr>
              <a:t>k</a:t>
            </a:r>
            <a:r>
              <a:rPr sz="2000" b="1" spc="-110" dirty="0">
                <a:latin typeface="Times New Roman"/>
                <a:cs typeface="Times New Roman"/>
              </a:rPr>
              <a:t>e</a:t>
            </a:r>
            <a:r>
              <a:rPr sz="2000" b="1" spc="-125" dirty="0">
                <a:latin typeface="Times New Roman"/>
                <a:cs typeface="Times New Roman"/>
              </a:rPr>
              <a:t>n</a:t>
            </a:r>
            <a:r>
              <a:rPr sz="2000" b="1" dirty="0">
                <a:latin typeface="Times New Roman"/>
                <a:cs typeface="Times New Roman"/>
              </a:rPr>
              <a:t>	</a:t>
            </a:r>
            <a:r>
              <a:rPr sz="2000" b="1" spc="-120" dirty="0">
                <a:latin typeface="Times New Roman"/>
                <a:cs typeface="Times New Roman"/>
              </a:rPr>
              <a:t>p</a:t>
            </a:r>
            <a:r>
              <a:rPr sz="2000" b="1" spc="-60" dirty="0">
                <a:latin typeface="Times New Roman"/>
                <a:cs typeface="Times New Roman"/>
              </a:rPr>
              <a:t>l</a:t>
            </a:r>
            <a:r>
              <a:rPr sz="2000" b="1" spc="-114" dirty="0">
                <a:latin typeface="Times New Roman"/>
                <a:cs typeface="Times New Roman"/>
              </a:rPr>
              <a:t>a</a:t>
            </a:r>
            <a:r>
              <a:rPr sz="2000" b="1" spc="-90" dirty="0">
                <a:latin typeface="Times New Roman"/>
                <a:cs typeface="Times New Roman"/>
              </a:rPr>
              <a:t>ce</a:t>
            </a:r>
            <a:r>
              <a:rPr sz="2000" b="1" spc="-60" dirty="0">
                <a:latin typeface="Times New Roman"/>
                <a:cs typeface="Times New Roman"/>
              </a:rPr>
              <a:t>,</a:t>
            </a:r>
            <a:r>
              <a:rPr sz="2000" b="1" dirty="0">
                <a:latin typeface="Times New Roman"/>
                <a:cs typeface="Times New Roman"/>
              </a:rPr>
              <a:t>	</a:t>
            </a:r>
            <a:r>
              <a:rPr sz="2000" b="1" spc="-100" dirty="0">
                <a:latin typeface="Times New Roman"/>
                <a:cs typeface="Times New Roman"/>
              </a:rPr>
              <a:t>e</a:t>
            </a:r>
            <a:r>
              <a:rPr sz="2000" b="1" spc="-130" dirty="0">
                <a:latin typeface="Times New Roman"/>
                <a:cs typeface="Times New Roman"/>
              </a:rPr>
              <a:t>v</a:t>
            </a:r>
            <a:r>
              <a:rPr sz="2000" b="1" spc="-114" dirty="0">
                <a:latin typeface="Times New Roman"/>
                <a:cs typeface="Times New Roman"/>
              </a:rPr>
              <a:t>en</a:t>
            </a:r>
            <a:r>
              <a:rPr sz="2000" b="1" dirty="0">
                <a:latin typeface="Times New Roman"/>
                <a:cs typeface="Times New Roman"/>
              </a:rPr>
              <a:t>	</a:t>
            </a:r>
            <a:r>
              <a:rPr sz="2000" b="1" spc="-60" dirty="0">
                <a:latin typeface="Times New Roman"/>
                <a:cs typeface="Times New Roman"/>
              </a:rPr>
              <a:t>i</a:t>
            </a:r>
            <a:r>
              <a:rPr sz="2000" b="1" spc="-125" dirty="0">
                <a:latin typeface="Times New Roman"/>
                <a:cs typeface="Times New Roman"/>
              </a:rPr>
              <a:t>n</a:t>
            </a:r>
            <a:r>
              <a:rPr sz="2000" b="1" dirty="0">
                <a:latin typeface="Times New Roman"/>
                <a:cs typeface="Times New Roman"/>
              </a:rPr>
              <a:t>	</a:t>
            </a:r>
            <a:r>
              <a:rPr sz="2000" b="1" spc="-110" dirty="0">
                <a:latin typeface="Times New Roman"/>
                <a:cs typeface="Times New Roman"/>
              </a:rPr>
              <a:t>a</a:t>
            </a:r>
            <a:r>
              <a:rPr sz="2000" b="1" spc="-120" dirty="0">
                <a:latin typeface="Times New Roman"/>
                <a:cs typeface="Times New Roman"/>
              </a:rPr>
              <a:t>b</a:t>
            </a:r>
            <a:r>
              <a:rPr sz="2000" b="1" spc="-90" dirty="0">
                <a:latin typeface="Times New Roman"/>
                <a:cs typeface="Times New Roman"/>
              </a:rPr>
              <a:t>s</a:t>
            </a:r>
            <a:r>
              <a:rPr sz="2000" b="1" spc="-85" dirty="0">
                <a:latin typeface="Times New Roman"/>
                <a:cs typeface="Times New Roman"/>
              </a:rPr>
              <a:t>e</a:t>
            </a:r>
            <a:r>
              <a:rPr sz="2000" b="1" spc="-120" dirty="0">
                <a:latin typeface="Times New Roman"/>
                <a:cs typeface="Times New Roman"/>
              </a:rPr>
              <a:t>n</a:t>
            </a:r>
            <a:r>
              <a:rPr sz="2000" b="1" spc="-90" dirty="0">
                <a:latin typeface="Times New Roman"/>
                <a:cs typeface="Times New Roman"/>
              </a:rPr>
              <a:t>c</a:t>
            </a:r>
            <a:r>
              <a:rPr sz="2000" b="1" spc="-100" dirty="0">
                <a:latin typeface="Times New Roman"/>
                <a:cs typeface="Times New Roman"/>
              </a:rPr>
              <a:t>e</a:t>
            </a:r>
            <a:r>
              <a:rPr sz="2000" b="1" dirty="0">
                <a:latin typeface="Times New Roman"/>
                <a:cs typeface="Times New Roman"/>
              </a:rPr>
              <a:t>	</a:t>
            </a:r>
            <a:r>
              <a:rPr sz="2000" b="1" spc="-50" dirty="0">
                <a:latin typeface="Times New Roman"/>
                <a:cs typeface="Times New Roman"/>
              </a:rPr>
              <a:t>o</a:t>
            </a:r>
            <a:r>
              <a:rPr sz="2000" b="1" spc="-75" dirty="0">
                <a:latin typeface="Times New Roman"/>
                <a:cs typeface="Times New Roman"/>
              </a:rPr>
              <a:t>f</a:t>
            </a:r>
            <a:r>
              <a:rPr sz="2000" b="1" dirty="0">
                <a:latin typeface="Times New Roman"/>
                <a:cs typeface="Times New Roman"/>
              </a:rPr>
              <a:t>	e</a:t>
            </a:r>
            <a:r>
              <a:rPr sz="2000" b="1" spc="-15" dirty="0">
                <a:latin typeface="Times New Roman"/>
                <a:cs typeface="Times New Roman"/>
              </a:rPr>
              <a:t>ne</a:t>
            </a:r>
            <a:r>
              <a:rPr sz="2000" b="1" spc="-30" dirty="0">
                <a:latin typeface="Times New Roman"/>
                <a:cs typeface="Times New Roman"/>
              </a:rPr>
              <a:t>r</a:t>
            </a:r>
            <a:r>
              <a:rPr sz="2000" b="1" spc="-20" dirty="0">
                <a:latin typeface="Times New Roman"/>
                <a:cs typeface="Times New Roman"/>
              </a:rPr>
              <a:t>g</a:t>
            </a:r>
            <a:r>
              <a:rPr sz="2000" b="1" dirty="0">
                <a:latin typeface="Times New Roman"/>
                <a:cs typeface="Times New Roman"/>
              </a:rPr>
              <a:t>y	</a:t>
            </a:r>
            <a:r>
              <a:rPr sz="2000" b="1" spc="-15" dirty="0">
                <a:latin typeface="Times New Roman"/>
                <a:cs typeface="Times New Roman"/>
              </a:rPr>
              <a:t>s</a:t>
            </a:r>
            <a:r>
              <a:rPr sz="2000" b="1" dirty="0">
                <a:latin typeface="Times New Roman"/>
                <a:cs typeface="Times New Roman"/>
              </a:rPr>
              <a:t>uppl</a:t>
            </a:r>
            <a:r>
              <a:rPr sz="2000" b="1" spc="-20" dirty="0">
                <a:latin typeface="Times New Roman"/>
                <a:cs typeface="Times New Roman"/>
              </a:rPr>
              <a:t>i</a:t>
            </a:r>
            <a:r>
              <a:rPr sz="2000" b="1" dirty="0">
                <a:latin typeface="Times New Roman"/>
                <a:cs typeface="Times New Roman"/>
              </a:rPr>
              <a:t>er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64054" y="3661029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5956" y="3494659"/>
            <a:ext cx="182562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imes New Roman"/>
                <a:cs typeface="Times New Roman"/>
              </a:rPr>
              <a:t>ex:[Cu(NH3)</a:t>
            </a:r>
            <a:r>
              <a:rPr sz="2000" b="1" spc="3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]</a:t>
            </a:r>
            <a:r>
              <a:rPr sz="1950" b="1" spc="-7" baseline="38461" dirty="0">
                <a:latin typeface="Times New Roman"/>
                <a:cs typeface="Times New Roman"/>
              </a:rPr>
              <a:t>2+</a:t>
            </a:r>
            <a:endParaRPr sz="1950" baseline="38461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</TotalTime>
  <Words>829</Words>
  <Application>Microsoft Office PowerPoint</Application>
  <PresentationFormat>On-screen Show (4:3)</PresentationFormat>
  <Paragraphs>151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Complex Compounds</vt:lpstr>
      <vt:lpstr>Ligands</vt:lpstr>
      <vt:lpstr>Werner’s Theory</vt:lpstr>
      <vt:lpstr>CoCl3.6NH3 = [Co(NH3 )6 ](Cl3)</vt:lpstr>
      <vt:lpstr>Effective atomic number (EAN) Rule : The sum of the electrons on the central atom (Lewis acid)  including those donated from the ligands (Lewis base) should be  equal to the number of elctrons on a noble gas element found in  the same periodin whichthe metalissituated.</vt:lpstr>
      <vt:lpstr>Valence BondTheory</vt:lpstr>
      <vt:lpstr>Hybridization &amp; geometry of the Complex</vt:lpstr>
      <vt:lpstr>Drawbacks-VBT</vt:lpstr>
      <vt:lpstr>Crystal FieldTheory</vt:lpstr>
      <vt:lpstr>Octahedral Complexes</vt:lpstr>
      <vt:lpstr>PowerPoint Presentation</vt:lpstr>
      <vt:lpstr>Now, think of point charges being attracted to metal nucleus Positive  charge. Whataboutelectronsindorbitals?</vt:lpstr>
      <vt:lpstr>Splittingofdorbitalsinanoctahedral ligandfield</vt:lpstr>
      <vt:lpstr>Weakand Strong Field Ligands</vt:lpstr>
      <vt:lpstr>Limitationsof CFT</vt:lpstr>
      <vt:lpstr>Thank You……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SKY</dc:creator>
  <cp:lastModifiedBy>SKY</cp:lastModifiedBy>
  <cp:revision>4</cp:revision>
  <dcterms:created xsi:type="dcterms:W3CDTF">2020-05-20T12:59:45Z</dcterms:created>
  <dcterms:modified xsi:type="dcterms:W3CDTF">2020-05-20T14:17:53Z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2020-05-20T00:00:00Z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2020-05-20T00:00:00Z</vt:filetime>
  </property>
</Properties>
</file>